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notesMasterIdLst>
    <p:notesMasterId r:id="rId23"/>
  </p:notesMasterIdLst>
  <p:sldIdLst>
    <p:sldId id="272" r:id="rId2"/>
    <p:sldId id="257" r:id="rId3"/>
    <p:sldId id="258" r:id="rId4"/>
    <p:sldId id="273" r:id="rId5"/>
    <p:sldId id="274" r:id="rId6"/>
    <p:sldId id="261" r:id="rId7"/>
    <p:sldId id="262" r:id="rId8"/>
    <p:sldId id="263" r:id="rId9"/>
    <p:sldId id="275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80" r:id="rId20"/>
    <p:sldId id="281" r:id="rId21"/>
    <p:sldId id="271" r:id="rId2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1059D3"/>
    <a:srgbClr val="CCCCFF"/>
    <a:srgbClr val="E7317F"/>
    <a:srgbClr val="DBA45B"/>
    <a:srgbClr val="ADC8DD"/>
    <a:srgbClr val="A7926C"/>
    <a:srgbClr val="9C5BCD"/>
    <a:srgbClr val="D8D0C7"/>
    <a:srgbClr val="1AD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340312047652702E-2"/>
          <c:y val="3.6050488308171071E-2"/>
          <c:w val="0.62557462027406807"/>
          <c:h val="0.778876389460802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Трансферти з державного бюджету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9050"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рік</c:v>
                </c:pt>
                <c:pt idx="1">
                  <c:v>2024 рік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1731</c:v>
                </c:pt>
                <c:pt idx="1">
                  <c:v>719.8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D-4AA5-A1B3-51D723777D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Власні і закріплені доходи (Загальний і спеціальний фонди)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рік</c:v>
                </c:pt>
                <c:pt idx="1">
                  <c:v>2024 рік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2495.5</c:v>
                </c:pt>
                <c:pt idx="1">
                  <c:v>2367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7D-4AA5-A1B3-51D723777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2682464"/>
        <c:axId val="242682856"/>
      </c:barChart>
      <c:catAx>
        <c:axId val="2426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682856"/>
        <c:crosses val="autoZero"/>
        <c:auto val="1"/>
        <c:lblAlgn val="ctr"/>
        <c:lblOffset val="100"/>
        <c:noMultiLvlLbl val="0"/>
      </c:catAx>
      <c:valAx>
        <c:axId val="242682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68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779438516483459"/>
          <c:y val="0.20299472444196373"/>
          <c:w val="0.31843494204938227"/>
          <c:h val="0.57354131466211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effectLst/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Посадов. оклад прац. І тар. розр. за ЄТС</c:v>
                </c:pt>
              </c:strCache>
            </c:strRef>
          </c:tx>
          <c:spPr>
            <a:solidFill>
              <a:srgbClr val="1059D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 січня 2022 року</c:v>
                </c:pt>
                <c:pt idx="1">
                  <c:v>1 жовтня 2022 року</c:v>
                </c:pt>
                <c:pt idx="2">
                  <c:v>1 січня 2023 року</c:v>
                </c:pt>
                <c:pt idx="3">
                  <c:v>1 січня 2024 року</c:v>
                </c:pt>
                <c:pt idx="4">
                  <c:v>1 квітня 2024 року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2893</c:v>
                </c:pt>
                <c:pt idx="1">
                  <c:v>2893</c:v>
                </c:pt>
                <c:pt idx="2">
                  <c:v>2893</c:v>
                </c:pt>
                <c:pt idx="3">
                  <c:v>3195</c:v>
                </c:pt>
                <c:pt idx="4">
                  <c:v>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8-4C82-976F-830159AB28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Мінімальна зарплата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 січня 2022 року</c:v>
                </c:pt>
                <c:pt idx="1">
                  <c:v>1 жовтня 2022 року</c:v>
                </c:pt>
                <c:pt idx="2">
                  <c:v>1 січня 2023 року</c:v>
                </c:pt>
                <c:pt idx="3">
                  <c:v>1 січня 2024 року</c:v>
                </c:pt>
                <c:pt idx="4">
                  <c:v>1 квітня 2024 року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6500</c:v>
                </c:pt>
                <c:pt idx="1">
                  <c:v>6700</c:v>
                </c:pt>
                <c:pt idx="2">
                  <c:v>6700</c:v>
                </c:pt>
                <c:pt idx="3">
                  <c:v>7100</c:v>
                </c:pt>
                <c:pt idx="4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8-4C82-976F-830159AB28B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Прожитк. мінімум для працезд. осіб 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1 січня 2022 року</c:v>
                </c:pt>
                <c:pt idx="1">
                  <c:v>1 жовтня 2022 року</c:v>
                </c:pt>
                <c:pt idx="2">
                  <c:v>1 січня 2023 року</c:v>
                </c:pt>
                <c:pt idx="3">
                  <c:v>1 січня 2024 року</c:v>
                </c:pt>
                <c:pt idx="4">
                  <c:v>1 квітня 2024 року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2481</c:v>
                </c:pt>
                <c:pt idx="1">
                  <c:v>2600</c:v>
                </c:pt>
                <c:pt idx="2">
                  <c:v>2684</c:v>
                </c:pt>
                <c:pt idx="3">
                  <c:v>3028</c:v>
                </c:pt>
                <c:pt idx="4">
                  <c:v>3028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88-4C82-976F-830159AB28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0"/>
        <c:overlap val="-27"/>
        <c:axId val="415986184"/>
        <c:axId val="415988928"/>
      </c:barChart>
      <c:catAx>
        <c:axId val="415986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988928"/>
        <c:crosses val="autoZero"/>
        <c:auto val="1"/>
        <c:lblAlgn val="ctr"/>
        <c:lblOffset val="100"/>
        <c:noMultiLvlLbl val="0"/>
      </c:catAx>
      <c:valAx>
        <c:axId val="4159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986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87832586630235E-2"/>
          <c:y val="0.92749108387935242"/>
          <c:w val="0.89470807889982207"/>
          <c:h val="5.5620812880702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DC8DD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0.10465116279069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F9-4823-A25C-112D863E9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 з урах. змін на 2022 рік </c:v>
                </c:pt>
                <c:pt idx="1">
                  <c:v>Бюджет з урах. змін на 2023 рік </c:v>
                </c:pt>
                <c:pt idx="2">
                  <c:v>Проєкт бюджету на 2024 рік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1737.9</c:v>
                </c:pt>
                <c:pt idx="1">
                  <c:v>1649.8</c:v>
                </c:pt>
                <c:pt idx="2" formatCode="General">
                  <c:v>1700.7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9-4823-A25C-112D863E9F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5990888"/>
        <c:axId val="415988144"/>
        <c:axId val="0"/>
      </c:bar3DChart>
      <c:catAx>
        <c:axId val="41599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15988144"/>
        <c:crosses val="autoZero"/>
        <c:auto val="1"/>
        <c:lblAlgn val="ctr"/>
        <c:lblOffset val="100"/>
        <c:noMultiLvlLbl val="0"/>
      </c:catAx>
      <c:valAx>
        <c:axId val="41598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99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 з урах. змін на 2022 рік</c:v>
                </c:pt>
                <c:pt idx="1">
                  <c:v>Бюджет з урах. змін на 2023 рік</c:v>
                </c:pt>
                <c:pt idx="2">
                  <c:v>Проєкт бюджету на 2024 рік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1558.4</c:v>
                </c:pt>
                <c:pt idx="1">
                  <c:v>1559.1</c:v>
                </c:pt>
                <c:pt idx="2">
                  <c:v>1555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3-429E-AF7F-6A6F08B28D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5991280"/>
        <c:axId val="415988536"/>
        <c:axId val="0"/>
      </c:bar3DChart>
      <c:catAx>
        <c:axId val="41599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uk-UA" sz="1600" b="0" i="0" u="none" strike="noStrike" kern="1200" baseline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15988536"/>
        <c:crosses val="autoZero"/>
        <c:auto val="1"/>
        <c:lblAlgn val="ctr"/>
        <c:lblOffset val="100"/>
        <c:noMultiLvlLbl val="0"/>
      </c:catAx>
      <c:valAx>
        <c:axId val="41598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99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8575">
              <a:solidFill>
                <a:schemeClr val="bg1"/>
              </a:solidFill>
            </a:ln>
            <a:effectLst/>
            <a:sp3d contourW="28575"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 з урах. змін на 2022 рік   </c:v>
                </c:pt>
                <c:pt idx="1">
                  <c:v>Бюджет з урах. змін на 2023 рік   </c:v>
                </c:pt>
                <c:pt idx="2">
                  <c:v>Проєкт бюджету на 2024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567.4</c:v>
                </c:pt>
                <c:pt idx="1">
                  <c:v>530.4</c:v>
                </c:pt>
                <c:pt idx="2">
                  <c:v>453.2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42-4A36-A0A6-996D9BC0E6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5987360"/>
        <c:axId val="415984224"/>
        <c:axId val="0"/>
      </c:bar3DChart>
      <c:catAx>
        <c:axId val="4159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uk-UA" sz="1600" b="0" i="0" u="none" strike="noStrike" kern="1200" baseline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15984224"/>
        <c:crosses val="autoZero"/>
        <c:auto val="1"/>
        <c:lblAlgn val="ctr"/>
        <c:lblOffset val="100"/>
        <c:noMultiLvlLbl val="0"/>
      </c:catAx>
      <c:valAx>
        <c:axId val="4159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9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903071420432027E-2"/>
          <c:y val="4.7083333333333331E-2"/>
          <c:w val="0.94921705055878791"/>
          <c:h val="0.8126297025371828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BA45B"/>
            </a:solidFill>
            <a:ln w="22225">
              <a:solidFill>
                <a:schemeClr val="bg1"/>
              </a:solidFill>
            </a:ln>
            <a:effectLst/>
            <a:sp3d contourW="22225"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 з урах. змін на 2022 рік   </c:v>
                </c:pt>
                <c:pt idx="1">
                  <c:v>Бюджет з урах. змін на 2023 рік   </c:v>
                </c:pt>
                <c:pt idx="2">
                  <c:v>Проєкт бюджету на 2024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352.3</c:v>
                </c:pt>
                <c:pt idx="1">
                  <c:v>418.4</c:v>
                </c:pt>
                <c:pt idx="2" formatCode="0.0">
                  <c:v>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9A-4BAB-89C0-1709E9D283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5990496"/>
        <c:axId val="415989320"/>
        <c:axId val="0"/>
      </c:bar3DChart>
      <c:catAx>
        <c:axId val="41599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uk-UA" sz="1600" b="0" i="0" u="none" strike="noStrike" kern="1200" baseline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15989320"/>
        <c:crosses val="autoZero"/>
        <c:auto val="1"/>
        <c:lblAlgn val="ctr"/>
        <c:lblOffset val="100"/>
        <c:noMultiLvlLbl val="0"/>
      </c:catAx>
      <c:valAx>
        <c:axId val="41598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99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CCFF"/>
            </a:solidFill>
            <a:ln w="28575">
              <a:solidFill>
                <a:schemeClr val="bg1"/>
              </a:solidFill>
            </a:ln>
            <a:effectLst/>
            <a:sp3d contourW="28575"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Бюджет з урах. змін на 2022 рік   </c:v>
                </c:pt>
                <c:pt idx="1">
                  <c:v>Бюджет з урах. змін на 2023 рік   </c:v>
                </c:pt>
                <c:pt idx="2">
                  <c:v>Проєкт бюджету на 2024 рік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13.8</c:v>
                </c:pt>
                <c:pt idx="1">
                  <c:v>13.8</c:v>
                </c:pt>
                <c:pt idx="2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58-4B60-AB45-0C6CDEFEC2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5990104"/>
        <c:axId val="415984616"/>
        <c:axId val="0"/>
      </c:bar3DChart>
      <c:catAx>
        <c:axId val="41599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uk-UA" sz="1600" b="0" i="0" u="none" strike="noStrike" kern="1200" baseline="0">
                <a:solidFill>
                  <a:schemeClr val="tx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415984616"/>
        <c:crosses val="autoZero"/>
        <c:auto val="1"/>
        <c:lblAlgn val="ctr"/>
        <c:lblOffset val="100"/>
        <c:noMultiLvlLbl val="0"/>
      </c:catAx>
      <c:valAx>
        <c:axId val="41598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99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834232459848145E-2"/>
          <c:y val="4.3522934533330178E-2"/>
          <c:w val="0.92156154942329627"/>
          <c:h val="0.831488716264999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Аркуш1!$A$2</c:f>
              <c:strCache>
                <c:ptCount val="1"/>
                <c:pt idx="0">
                  <c:v>2022 рік (факт)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1000">
                  <a:srgbClr val="BE9A89"/>
                </a:gs>
                <a:gs pos="100000">
                  <a:schemeClr val="accent3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ln w="31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2022 рік (факт)</c:v>
                </c:pt>
                <c:pt idx="1">
                  <c:v>2023 рік (очікуване виконання)</c:v>
                </c:pt>
                <c:pt idx="2">
                  <c:v>2024 рік (проєкт)</c:v>
                </c:pt>
              </c:strCache>
            </c:strRef>
          </c:cat>
          <c:val>
            <c:numRef>
              <c:f>Аркуш1!$B$2:$B$4</c:f>
              <c:numCache>
                <c:formatCode>#,##0.00</c:formatCode>
                <c:ptCount val="3"/>
                <c:pt idx="0">
                  <c:v>2282.4</c:v>
                </c:pt>
                <c:pt idx="1">
                  <c:v>2444.4</c:v>
                </c:pt>
                <c:pt idx="2">
                  <c:v>2078.4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E-445E-B4B4-513A5D61C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gapDepth val="45"/>
        <c:shape val="box"/>
        <c:axId val="413865552"/>
        <c:axId val="413861632"/>
        <c:axId val="0"/>
      </c:bar3DChart>
      <c:catAx>
        <c:axId val="41386555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861632"/>
        <c:crosses val="max"/>
        <c:auto val="1"/>
        <c:lblAlgn val="ctr"/>
        <c:lblOffset val="100"/>
        <c:noMultiLvlLbl val="0"/>
      </c:catAx>
      <c:valAx>
        <c:axId val="41386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86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858176429268124E-2"/>
          <c:y val="7.4516758290477034E-2"/>
          <c:w val="0.90773176708040326"/>
          <c:h val="0.81680765794569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8D0C7"/>
            </a:solidFill>
            <a:ln w="22225">
              <a:solidFill>
                <a:schemeClr val="tx1">
                  <a:lumMod val="95000"/>
                  <a:lumOff val="5000"/>
                </a:schemeClr>
              </a:solidFill>
            </a:ln>
            <a:effectLst/>
            <a:sp3d contourW="22225">
              <a:contourClr>
                <a:schemeClr val="tx1">
                  <a:lumMod val="95000"/>
                  <a:lumOff val="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9247543034625659E-2"/>
                  <c:y val="0.281979354308807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2 058,7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479-411E-B800-F25C15CC0D5F}"/>
                </c:ext>
              </c:extLst>
            </c:dLbl>
            <c:dLbl>
              <c:idx val="1"/>
              <c:layout>
                <c:manualLayout>
                  <c:x val="2.3865470773949824E-2"/>
                  <c:y val="0.180987203778198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479-411E-B800-F25C15CC0D5F}"/>
                </c:ext>
              </c:extLst>
            </c:dLbl>
            <c:dLbl>
              <c:idx val="2"/>
              <c:layout>
                <c:manualLayout>
                  <c:x val="2.7587386874201494E-2"/>
                  <c:y val="0.354797649825930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1 824,1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479-411E-B800-F25C15CC0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рік (факт)</c:v>
                </c:pt>
                <c:pt idx="1">
                  <c:v>2023 рік (очікуване виконання)</c:v>
                </c:pt>
                <c:pt idx="2">
                  <c:v>2024 рік (проєкт)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2058.6999999999998</c:v>
                </c:pt>
                <c:pt idx="1">
                  <c:v>2189</c:v>
                </c:pt>
                <c:pt idx="2">
                  <c:v>1824.1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A479-411E-B800-F25C15CC0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gapDepth val="28"/>
        <c:shape val="box"/>
        <c:axId val="413864376"/>
        <c:axId val="413864768"/>
        <c:axId val="0"/>
      </c:bar3DChart>
      <c:catAx>
        <c:axId val="41386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864768"/>
        <c:crosses val="autoZero"/>
        <c:auto val="1"/>
        <c:lblAlgn val="ctr"/>
        <c:lblOffset val="100"/>
        <c:noMultiLvlLbl val="0"/>
      </c:catAx>
      <c:valAx>
        <c:axId val="41386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864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1.2077294685990338E-3"/>
                  <c:y val="0.3035388195538935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135,71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F7D-4969-BBF4-3E7BCC08549E}"/>
                </c:ext>
              </c:extLst>
            </c:dLbl>
            <c:dLbl>
              <c:idx val="1"/>
              <c:layout>
                <c:manualLayout>
                  <c:x val="-1.2077294685990338E-3"/>
                  <c:y val="0.28602696457963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F7D-4969-BBF4-3E7BCC08549E}"/>
                </c:ext>
              </c:extLst>
            </c:dLbl>
            <c:dLbl>
              <c:idx val="2"/>
              <c:layout>
                <c:manualLayout>
                  <c:x val="6.038647342994283E-4"/>
                  <c:y val="0.1663626222554993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171,11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411788200387998E-2"/>
                      <c:h val="8.00146989270886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7D-4969-BBF4-3E7BCC0854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рік (факт)</c:v>
                </c:pt>
                <c:pt idx="1">
                  <c:v>2023 рік (очікуване виконання)</c:v>
                </c:pt>
                <c:pt idx="2">
                  <c:v>2024 рік (проєкт)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135.71</c:v>
                </c:pt>
                <c:pt idx="1">
                  <c:v>160.85</c:v>
                </c:pt>
                <c:pt idx="2">
                  <c:v>171.11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7D-4969-BBF4-3E7BCC085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863200"/>
        <c:axId val="413865160"/>
        <c:axId val="0"/>
      </c:bar3DChart>
      <c:catAx>
        <c:axId val="41386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865160"/>
        <c:crosses val="autoZero"/>
        <c:auto val="1"/>
        <c:lblAlgn val="ctr"/>
        <c:lblOffset val="100"/>
        <c:noMultiLvlLbl val="0"/>
      </c:catAx>
      <c:valAx>
        <c:axId val="413865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86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800811262265626E-2"/>
          <c:y val="4.9360106218679548E-2"/>
          <c:w val="0.89781350050487985"/>
          <c:h val="0.794266384459983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5875">
              <a:solidFill>
                <a:schemeClr val="tx1"/>
              </a:solidFill>
            </a:ln>
            <a:effectLst/>
            <a:sp3d contourW="15875"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1.3285024154589329E-2"/>
                  <c:y val="0.304480671955013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3200" dirty="0"/>
                      <a:t>22,4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B63-4E08-AC61-7573D5E00C87}"/>
                </c:ext>
              </c:extLst>
            </c:dLbl>
            <c:dLbl>
              <c:idx val="1"/>
              <c:layout>
                <c:manualLayout>
                  <c:x val="1.6908212560386472E-2"/>
                  <c:y val="0.306457358212480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63-4E08-AC61-7573D5E00C87}"/>
                </c:ext>
              </c:extLst>
            </c:dLbl>
            <c:dLbl>
              <c:idx val="2"/>
              <c:layout>
                <c:manualLayout>
                  <c:x val="2.1739130434782521E-2"/>
                  <c:y val="0.31408036129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B63-4E08-AC61-7573D5E00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рік (факт)</c:v>
                </c:pt>
                <c:pt idx="1">
                  <c:v>2023 рік (очікуване виконання)</c:v>
                </c:pt>
                <c:pt idx="2">
                  <c:v>2024 рік (проєкт)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22.4</c:v>
                </c:pt>
                <c:pt idx="1">
                  <c:v>22.5</c:v>
                </c:pt>
                <c:pt idx="2">
                  <c:v>22.5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3-8B63-4E08-AC61-7573D5E00C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3"/>
        <c:shape val="box"/>
        <c:axId val="413868296"/>
        <c:axId val="413862024"/>
        <c:axId val="0"/>
      </c:bar3DChart>
      <c:catAx>
        <c:axId val="413868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3862024"/>
        <c:crosses val="autoZero"/>
        <c:auto val="1"/>
        <c:lblAlgn val="ctr"/>
        <c:lblOffset val="100"/>
        <c:noMultiLvlLbl val="0"/>
      </c:catAx>
      <c:valAx>
        <c:axId val="413862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868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1F-45E1-8D42-5D53CC60B1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1F-45E1-8D42-5D53CC60B16B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1F-45E1-8D42-5D53CC60B16B}"/>
              </c:ext>
            </c:extLst>
          </c:dPt>
          <c:dPt>
            <c:idx val="3"/>
            <c:bubble3D val="0"/>
            <c:spPr>
              <a:solidFill>
                <a:srgbClr val="ADC8DD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1F-45E1-8D42-5D53CC60B16B}"/>
              </c:ext>
            </c:extLst>
          </c:dPt>
          <c:cat>
            <c:numRef>
              <c:f>Аркуш1!$A$2:$A$5</c:f>
              <c:numCache>
                <c:formatCode>General</c:formatCode>
                <c:ptCount val="4"/>
              </c:numCache>
            </c:num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25</c:v>
                </c:pt>
                <c:pt idx="1">
                  <c:v>15</c:v>
                </c:pt>
                <c:pt idx="2">
                  <c:v>5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F-45E1-8D42-5D53CC60B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8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78946613061274"/>
          <c:y val="0.14814487841230048"/>
          <c:w val="0.36714832115317947"/>
          <c:h val="0.7314837707544152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bg1"/>
              </a:solidFill>
            </a:ln>
          </c:spPr>
          <c:explosion val="4"/>
          <c:dPt>
            <c:idx val="0"/>
            <c:bubble3D val="0"/>
            <c:spPr>
              <a:solidFill>
                <a:srgbClr val="FFC000"/>
              </a:solidFill>
              <a:ln w="635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363-43BA-8865-455CCF772C95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635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63-43BA-8865-455CCF772C9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635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63-43BA-8865-455CCF772C95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635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63-43BA-8865-455CCF772C9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 w="635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363-43BA-8865-455CCF772C95}"/>
              </c:ext>
            </c:extLst>
          </c:dPt>
          <c:dPt>
            <c:idx val="5"/>
            <c:bubble3D val="0"/>
            <c:spPr>
              <a:solidFill>
                <a:srgbClr val="9C5BCD"/>
              </a:solidFill>
              <a:ln w="635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63-43BA-8865-455CCF772C95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635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363-43BA-8865-455CCF772C95}"/>
              </c:ext>
            </c:extLst>
          </c:dPt>
          <c:dPt>
            <c:idx val="7"/>
            <c:bubble3D val="0"/>
            <c:spPr>
              <a:solidFill>
                <a:srgbClr val="1059D3"/>
              </a:solidFill>
              <a:ln w="6350"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363-43BA-8865-455CCF772C95}"/>
              </c:ext>
            </c:extLst>
          </c:dPt>
          <c:dLbls>
            <c:dLbl>
              <c:idx val="0"/>
              <c:layout>
                <c:manualLayout>
                  <c:x val="-0.16987849787798376"/>
                  <c:y val="-0.100203894427030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effectLst/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87913630751129"/>
                      <c:h val="6.87142794472125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363-43BA-8865-455CCF772C95}"/>
                </c:ext>
              </c:extLst>
            </c:dLbl>
            <c:dLbl>
              <c:idx val="1"/>
              <c:layout>
                <c:manualLayout>
                  <c:x val="-0.10560427797944912"/>
                  <c:y val="2.43965867148098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363-43BA-8865-455CCF772C95}"/>
                </c:ext>
              </c:extLst>
            </c:dLbl>
            <c:dLbl>
              <c:idx val="2"/>
              <c:layout>
                <c:manualLayout>
                  <c:x val="-9.3962930985046239E-2"/>
                  <c:y val="-5.2475643528199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63-43BA-8865-455CCF772C95}"/>
                </c:ext>
              </c:extLst>
            </c:dLbl>
            <c:dLbl>
              <c:idx val="3"/>
              <c:layout>
                <c:manualLayout>
                  <c:x val="-1.9675018517263464E-2"/>
                  <c:y val="-5.11797144213314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363-43BA-8865-455CCF772C95}"/>
                </c:ext>
              </c:extLst>
            </c:dLbl>
            <c:dLbl>
              <c:idx val="4"/>
              <c:layout>
                <c:manualLayout>
                  <c:x val="3.9236848131169996E-2"/>
                  <c:y val="-7.71392019147658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63-43BA-8865-455CCF772C95}"/>
                </c:ext>
              </c:extLst>
            </c:dLbl>
            <c:dLbl>
              <c:idx val="5"/>
              <c:layout>
                <c:manualLayout>
                  <c:x val="6.6016701027703018E-2"/>
                  <c:y val="-9.36317672180919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363-43BA-8865-455CCF772C95}"/>
                </c:ext>
              </c:extLst>
            </c:dLbl>
            <c:dLbl>
              <c:idx val="6"/>
              <c:layout>
                <c:manualLayout>
                  <c:x val="0.14758228903453174"/>
                  <c:y val="-3.4301314781140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effectLst/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8707148124874"/>
                      <c:h val="6.377283338952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363-43BA-8865-455CCF772C95}"/>
                </c:ext>
              </c:extLst>
            </c:dLbl>
            <c:dLbl>
              <c:idx val="7"/>
              <c:layout>
                <c:manualLayout>
                  <c:x val="8.1094686076742278E-2"/>
                  <c:y val="8.359691269295166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363-43BA-8865-455CCF772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effectLst/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Освіта</c:v>
                </c:pt>
                <c:pt idx="1">
                  <c:v>Культура і мистецтво</c:v>
                </c:pt>
                <c:pt idx="2">
                  <c:v>Фізична культура і спорт</c:v>
                </c:pt>
                <c:pt idx="3">
                  <c:v>Соціальний захист</c:v>
                </c:pt>
                <c:pt idx="4">
                  <c:v>Інші органи</c:v>
                </c:pt>
                <c:pt idx="5">
                  <c:v>Охорона здоров'я</c:v>
                </c:pt>
                <c:pt idx="6">
                  <c:v>Міжнародне співробітництво та регіональний розвиток</c:v>
                </c:pt>
                <c:pt idx="7">
                  <c:v>Органи місцевого самоврядування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0.44403110346120833</c:v>
                </c:pt>
                <c:pt idx="1">
                  <c:v>4.9024529616392441E-2</c:v>
                </c:pt>
                <c:pt idx="2">
                  <c:v>5.3371622855068357E-2</c:v>
                </c:pt>
                <c:pt idx="3">
                  <c:v>0.12915582568694428</c:v>
                </c:pt>
                <c:pt idx="4">
                  <c:v>0.13363206388301616</c:v>
                </c:pt>
                <c:pt idx="5">
                  <c:v>0.15686161340788962</c:v>
                </c:pt>
                <c:pt idx="6">
                  <c:v>2.2278434432400501E-2</c:v>
                </c:pt>
                <c:pt idx="7">
                  <c:v>1.1581048056913479E-2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63-43BA-8865-455CCF772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4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32144028871391"/>
          <c:y val="0.15918746971810951"/>
          <c:w val="0.21630446194225719"/>
          <c:h val="0.56115181087035015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explosion val="3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ED-4169-A6F4-8204003FD8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ED-4169-A6F4-8204003FD8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ED-4169-A6F4-8204003FD829}"/>
              </c:ext>
            </c:extLst>
          </c:dPt>
          <c:dPt>
            <c:idx val="3"/>
            <c:bubble3D val="0"/>
            <c:spPr>
              <a:solidFill>
                <a:srgbClr val="DBA45B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C3-410B-8B72-18DF1FF2F8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ED-4169-A6F4-8204003FD8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DED-4169-A6F4-8204003FD829}"/>
              </c:ext>
            </c:extLst>
          </c:dPt>
          <c:cat>
            <c:numRef>
              <c:f>Аркуш1!$A$2:$A$7</c:f>
              <c:numCache>
                <c:formatCode>General</c:formatCode>
                <c:ptCount val="6"/>
              </c:numCache>
            </c:num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25</c:v>
                </c:pt>
                <c:pt idx="1">
                  <c:v>35</c:v>
                </c:pt>
                <c:pt idx="2">
                  <c:v>28</c:v>
                </c:pt>
                <c:pt idx="3">
                  <c:v>35</c:v>
                </c:pt>
                <c:pt idx="4">
                  <c:v>40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3-410B-8B72-18DF1FF2F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2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89183688995397"/>
          <c:y val="2.132079833835018E-2"/>
          <c:w val="0.73343308988550349"/>
          <c:h val="0.88267562758857177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8.2729468599033823E-2"/>
                  <c:y val="-0.4319590893651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F75-44BA-8C46-4CBF6DF587E7}"/>
                </c:ext>
              </c:extLst>
            </c:dLbl>
            <c:dLbl>
              <c:idx val="1"/>
              <c:layout>
                <c:manualLayout>
                  <c:x val="-2.4154589371980675E-3"/>
                  <c:y val="-9.339655986273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25-42BB-9F1E-2BAE57E47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рік (план з урахуванням змін)</c:v>
                </c:pt>
                <c:pt idx="1">
                  <c:v>2024 рік (проєкт)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1239.28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5-44BA-8C46-4CBF6DF587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13867120"/>
        <c:axId val="413867904"/>
      </c:areaChart>
      <c:catAx>
        <c:axId val="41386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867904"/>
        <c:crosses val="autoZero"/>
        <c:auto val="1"/>
        <c:lblAlgn val="ctr"/>
        <c:lblOffset val="100"/>
        <c:noMultiLvlLbl val="0"/>
      </c:catAx>
      <c:valAx>
        <c:axId val="41386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38671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0.17363</cdr:x>
      <cdr:y>0.13023</cdr:y>
    </cdr:from>
    <cdr:to>
      <cdr:x>0.82759</cdr:x>
      <cdr:y>0.87598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47BA2B40-D78D-47F4-A5B5-15854118D9A5}"/>
            </a:ext>
          </a:extLst>
        </cdr:cNvPr>
        <cdr:cNvSpPr/>
      </cdr:nvSpPr>
      <cdr:spPr>
        <a:xfrm xmlns:a="http://schemas.openxmlformats.org/drawingml/2006/main">
          <a:off x="657187" y="423334"/>
          <a:ext cx="2475150" cy="242415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0.62267</cdr:x>
      <cdr:y>0.45103</cdr:y>
    </cdr:from>
    <cdr:to>
      <cdr:x>0.94541</cdr:x>
      <cdr:y>0.60919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10812" y="2282435"/>
          <a:ext cx="3219127" cy="800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>
              <a:latin typeface="Bahnschrift SemiBold" panose="020B0502040204020203" pitchFamily="34" charset="0"/>
            </a:rPr>
            <a:t>Міжнародне співробітництво</a:t>
          </a:r>
        </a:p>
        <a:p xmlns:a="http://schemas.openxmlformats.org/drawingml/2006/main">
          <a:r>
            <a:rPr lang="uk-UA" sz="1800" dirty="0">
              <a:latin typeface="Bahnschrift SemiBold" panose="020B0502040204020203" pitchFamily="34" charset="0"/>
            </a:rPr>
            <a:t> та регіональний розвиток</a:t>
          </a:r>
        </a:p>
      </cdr:txBody>
    </cdr:sp>
  </cdr:relSizeAnchor>
  <cdr:relSizeAnchor xmlns:cdr="http://schemas.openxmlformats.org/drawingml/2006/chartDrawing">
    <cdr:from>
      <cdr:x>0.17544</cdr:x>
      <cdr:y>0</cdr:y>
    </cdr:from>
    <cdr:to>
      <cdr:x>0.43293</cdr:x>
      <cdr:y>0.07068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9920" y="-2105883"/>
          <a:ext cx="2568328" cy="357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000" dirty="0">
              <a:solidFill>
                <a:schemeClr val="tx1"/>
              </a:solidFill>
              <a:latin typeface="Bahnschrift SemiBold" panose="020B0502040204020203" pitchFamily="34" charset="0"/>
            </a:rPr>
            <a:t>Соціальний захист</a:t>
          </a:r>
        </a:p>
      </cdr:txBody>
    </cdr:sp>
  </cdr:relSizeAnchor>
  <cdr:relSizeAnchor xmlns:cdr="http://schemas.openxmlformats.org/drawingml/2006/chartDrawing">
    <cdr:from>
      <cdr:x>0.5</cdr:x>
      <cdr:y>0.01737</cdr:y>
    </cdr:from>
    <cdr:to>
      <cdr:x>0.65597</cdr:x>
      <cdr:y>0.09442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987238" y="87886"/>
          <a:ext cx="1555717" cy="389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000" dirty="0">
              <a:latin typeface="Bahnschrift SemiBold" panose="020B0502040204020203" pitchFamily="34" charset="0"/>
            </a:rPr>
            <a:t>Інші органи</a:t>
          </a:r>
        </a:p>
      </cdr:txBody>
    </cdr:sp>
  </cdr:relSizeAnchor>
  <cdr:relSizeAnchor xmlns:cdr="http://schemas.openxmlformats.org/drawingml/2006/chartDrawing">
    <cdr:from>
      <cdr:x>0.59658</cdr:x>
      <cdr:y>0.21372</cdr:y>
    </cdr:from>
    <cdr:to>
      <cdr:x>0.81962</cdr:x>
      <cdr:y>0.27979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50561" y="1081516"/>
          <a:ext cx="2224738" cy="334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000" dirty="0">
              <a:latin typeface="Bahnschrift SemiBold" panose="020B0502040204020203" pitchFamily="34" charset="0"/>
            </a:rPr>
            <a:t>Охорона здоров’я</a:t>
          </a:r>
        </a:p>
      </cdr:txBody>
    </cdr:sp>
  </cdr:relSizeAnchor>
  <cdr:relSizeAnchor xmlns:cdr="http://schemas.openxmlformats.org/drawingml/2006/chartDrawing">
    <cdr:from>
      <cdr:x>0.60015</cdr:x>
      <cdr:y>0.76301</cdr:y>
    </cdr:from>
    <cdr:to>
      <cdr:x>0.84269</cdr:x>
      <cdr:y>0.9034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86217" y="3861199"/>
          <a:ext cx="2419179" cy="710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000" dirty="0">
              <a:latin typeface="Bahnschrift SemiBold" panose="020B0502040204020203" pitchFamily="34" charset="0"/>
            </a:rPr>
            <a:t>Органи місцевого </a:t>
          </a:r>
        </a:p>
        <a:p xmlns:a="http://schemas.openxmlformats.org/drawingml/2006/main">
          <a:r>
            <a:rPr lang="uk-UA" sz="2000" dirty="0">
              <a:latin typeface="Bahnschrift SemiBold" panose="020B0502040204020203" pitchFamily="34" charset="0"/>
            </a:rPr>
            <a:t>самоврядування</a:t>
          </a:r>
        </a:p>
      </cdr:txBody>
    </cdr:sp>
  </cdr:relSizeAnchor>
  <cdr:relSizeAnchor xmlns:cdr="http://schemas.openxmlformats.org/drawingml/2006/chartDrawing">
    <cdr:from>
      <cdr:x>0</cdr:x>
      <cdr:y>0.09202</cdr:y>
    </cdr:from>
    <cdr:to>
      <cdr:x>0.21088</cdr:x>
      <cdr:y>0.22633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-701749" y="465667"/>
          <a:ext cx="2103396" cy="67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000" dirty="0" smtClean="0">
              <a:solidFill>
                <a:schemeClr val="tx1"/>
              </a:solidFill>
              <a:latin typeface="Bahnschrift SemiBold" panose="020B0502040204020203" pitchFamily="34" charset="0"/>
            </a:rPr>
            <a:t>Фізична культура </a:t>
          </a:r>
        </a:p>
        <a:p xmlns:a="http://schemas.openxmlformats.org/drawingml/2006/main">
          <a:pPr algn="ctr"/>
          <a:r>
            <a:rPr lang="uk-UA" sz="2000" dirty="0" smtClean="0">
              <a:solidFill>
                <a:schemeClr val="tx1"/>
              </a:solidFill>
              <a:latin typeface="Bahnschrift SemiBold" panose="020B0502040204020203" pitchFamily="34" charset="0"/>
            </a:rPr>
            <a:t>і спорт</a:t>
          </a:r>
          <a:endParaRPr lang="uk-UA" sz="2000" dirty="0">
            <a:solidFill>
              <a:schemeClr val="tx1"/>
            </a:solidFill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0.2899</cdr:y>
    </cdr:from>
    <cdr:to>
      <cdr:x>0.15401</cdr:x>
      <cdr:y>0.39196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-701749" y="1467050"/>
          <a:ext cx="1536130" cy="5164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000" dirty="0" smtClean="0">
              <a:solidFill>
                <a:schemeClr val="tx1"/>
              </a:solidFill>
              <a:latin typeface="Bahnschrift SemiBold" panose="020B0502040204020203" pitchFamily="34" charset="0"/>
            </a:rPr>
            <a:t>Культура </a:t>
          </a:r>
        </a:p>
        <a:p xmlns:a="http://schemas.openxmlformats.org/drawingml/2006/main">
          <a:pPr algn="ctr"/>
          <a:r>
            <a:rPr lang="uk-UA" sz="2000" dirty="0" smtClean="0">
              <a:solidFill>
                <a:schemeClr val="tx1"/>
              </a:solidFill>
              <a:latin typeface="Bahnschrift SemiBold" panose="020B0502040204020203" pitchFamily="34" charset="0"/>
            </a:rPr>
            <a:t>і мистецтво</a:t>
          </a:r>
          <a:endParaRPr lang="uk-UA" sz="2000" dirty="0">
            <a:solidFill>
              <a:schemeClr val="tx1"/>
            </a:solidFill>
            <a:latin typeface="Bahnschrift SemiBold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0.09565</cdr:x>
      <cdr:y>0.69434</cdr:y>
    </cdr:from>
    <cdr:to>
      <cdr:x>0.21655</cdr:x>
      <cdr:y>0.76674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954055" y="3513670"/>
          <a:ext cx="1205930" cy="366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000" dirty="0" smtClean="0">
              <a:solidFill>
                <a:schemeClr val="tx1"/>
              </a:solidFill>
              <a:latin typeface="Bahnschrift SemiBold" panose="020B0502040204020203" pitchFamily="34" charset="0"/>
            </a:rPr>
            <a:t>Освіта</a:t>
          </a:r>
          <a:endParaRPr lang="uk-UA" sz="2000" dirty="0">
            <a:solidFill>
              <a:schemeClr val="tx1"/>
            </a:solidFill>
            <a:latin typeface="Bahnschrift SemiBold" panose="020B050204020402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0.64671</cdr:x>
      <cdr:y>0.71884</cdr:y>
    </cdr:from>
    <cdr:to>
      <cdr:x>0.97603</cdr:x>
      <cdr:y>0.83825</cdr:y>
    </cdr:to>
    <cdr:pic>
      <cdr:nvPicPr>
        <cdr:cNvPr id="30" name="chart">
          <a:extLst xmlns:a="http://schemas.openxmlformats.org/drawingml/2006/main">
            <a:ext uri="{FF2B5EF4-FFF2-40B4-BE49-F238E27FC236}">
              <a16:creationId xmlns:a16="http://schemas.microsoft.com/office/drawing/2014/main" id="{D82A62E6-CB33-420B-8F04-C4B95CAFA0F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19970" y="3378253"/>
          <a:ext cx="3982169" cy="5612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0.66017</cdr:x>
      <cdr:y>0.1424</cdr:y>
    </cdr:from>
    <cdr:to>
      <cdr:x>0.97936</cdr:x>
      <cdr:y>0.26182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7E993B4D-8E96-4B0E-AFF2-C00489F537A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048848" y="669235"/>
          <a:ext cx="3891516" cy="5612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0.73262</cdr:x>
      <cdr:y>0.1018</cdr:y>
    </cdr:from>
    <cdr:to>
      <cdr:x>0.97668</cdr:x>
      <cdr:y>0.30606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57F004E0-F2FB-4485-90ED-81E830A42A9E}"/>
            </a:ext>
          </a:extLst>
        </cdr:cNvPr>
        <cdr:cNvSpPr txBox="1"/>
      </cdr:nvSpPr>
      <cdr:spPr>
        <a:xfrm xmlns:a="http://schemas.openxmlformats.org/drawingml/2006/main">
          <a:off x="8932071" y="478426"/>
          <a:ext cx="2975671" cy="959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l"/>
          <a:r>
            <a: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rPr>
            <a:t>Зарплата з </a:t>
          </a:r>
        </a:p>
        <a:p xmlns:a="http://schemas.openxmlformats.org/drawingml/2006/main">
          <a:pPr algn="l"/>
          <a:r>
            <a: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rPr>
            <a:t>нарахуваннями;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64,9%</a:t>
          </a:r>
        </a:p>
      </cdr:txBody>
    </cdr:sp>
  </cdr:relSizeAnchor>
  <cdr:relSizeAnchor xmlns:cdr="http://schemas.openxmlformats.org/drawingml/2006/chartDrawing">
    <cdr:from>
      <cdr:x>0.05146</cdr:x>
      <cdr:y>0.4483</cdr:y>
    </cdr:from>
    <cdr:to>
      <cdr:x>0.27528</cdr:x>
      <cdr:y>0.5517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E4764914-E451-4D28-A20B-D8F7E5DB788A}"/>
            </a:ext>
          </a:extLst>
        </cdr:cNvPr>
        <cdr:cNvSpPr txBox="1"/>
      </cdr:nvSpPr>
      <cdr:spPr>
        <a:xfrm xmlns:a="http://schemas.openxmlformats.org/drawingml/2006/main">
          <a:off x="627439" y="2106822"/>
          <a:ext cx="2728831" cy="48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rPr>
            <a:t>Інші поточні; </a:t>
          </a:r>
          <a:r>
            <a:rPr lang="uk-UA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9,8%</a:t>
          </a:r>
        </a:p>
      </cdr:txBody>
    </cdr:sp>
  </cdr:relSizeAnchor>
  <cdr:relSizeAnchor xmlns:cdr="http://schemas.openxmlformats.org/drawingml/2006/chartDrawing">
    <cdr:from>
      <cdr:x>0.68255</cdr:x>
      <cdr:y>0.70773</cdr:y>
    </cdr:from>
    <cdr:to>
      <cdr:x>0.90174</cdr:x>
      <cdr:y>0.85556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A25DAC32-1108-4583-8AFA-1441BFA5F53D}"/>
            </a:ext>
          </a:extLst>
        </cdr:cNvPr>
        <cdr:cNvSpPr txBox="1"/>
      </cdr:nvSpPr>
      <cdr:spPr>
        <a:xfrm xmlns:a="http://schemas.openxmlformats.org/drawingml/2006/main">
          <a:off x="8253385" y="3326053"/>
          <a:ext cx="2650440" cy="694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rPr>
            <a:t>Видатки спеціального </a:t>
          </a:r>
        </a:p>
        <a:p xmlns:a="http://schemas.openxmlformats.org/drawingml/2006/main">
          <a:r>
            <a:rPr lang="uk-U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rPr>
            <a:t>фонду;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rPr>
            <a:t> </a:t>
          </a:r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9,7%</a:t>
          </a:r>
        </a:p>
      </cdr:txBody>
    </cdr:sp>
  </cdr:relSizeAnchor>
  <cdr:relSizeAnchor xmlns:cdr="http://schemas.openxmlformats.org/drawingml/2006/chartDrawing">
    <cdr:from>
      <cdr:x>0.02286</cdr:x>
      <cdr:y>0.09044</cdr:y>
    </cdr:from>
    <cdr:to>
      <cdr:x>0.3554</cdr:x>
      <cdr:y>0.20985</cdr:y>
    </cdr:to>
    <cdr:pic>
      <cdr:nvPicPr>
        <cdr:cNvPr id="27" name="chart">
          <a:extLst xmlns:a="http://schemas.openxmlformats.org/drawingml/2006/main">
            <a:ext uri="{FF2B5EF4-FFF2-40B4-BE49-F238E27FC236}">
              <a16:creationId xmlns:a16="http://schemas.microsoft.com/office/drawing/2014/main" id="{4B18A04F-1AD4-475C-BB21-89688F79898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6446" y="425019"/>
          <a:ext cx="4021096" cy="5612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0.66585</cdr:x>
      <cdr:y>0.44113</cdr:y>
    </cdr:from>
    <cdr:to>
      <cdr:x>0.97779</cdr:x>
      <cdr:y>0.56055</cdr:y>
    </cdr:to>
    <cdr:pic>
      <cdr:nvPicPr>
        <cdr:cNvPr id="28" name="chart">
          <a:extLst xmlns:a="http://schemas.openxmlformats.org/drawingml/2006/main">
            <a:ext uri="{FF2B5EF4-FFF2-40B4-BE49-F238E27FC236}">
              <a16:creationId xmlns:a16="http://schemas.microsoft.com/office/drawing/2014/main" id="{3A7F3ABA-6302-4ACC-A549-100FC8E7BE1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051503" y="2073148"/>
          <a:ext cx="3771902" cy="5612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0.0809</cdr:x>
      <cdr:y>0.08686</cdr:y>
    </cdr:from>
    <cdr:to>
      <cdr:x>0.2805</cdr:x>
      <cdr:y>0.23756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9CFF07C6-2ACE-4C38-BCCB-31713D911D8D}"/>
            </a:ext>
          </a:extLst>
        </cdr:cNvPr>
        <cdr:cNvSpPr txBox="1"/>
      </cdr:nvSpPr>
      <cdr:spPr>
        <a:xfrm xmlns:a="http://schemas.openxmlformats.org/drawingml/2006/main">
          <a:off x="978292" y="408213"/>
          <a:ext cx="2413493" cy="708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rPr>
            <a:t>Комунальні послуги та </a:t>
          </a:r>
        </a:p>
        <a:p xmlns:a="http://schemas.openxmlformats.org/drawingml/2006/main"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rPr>
            <a:t>енергоносії; </a:t>
          </a:r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13,0%</a:t>
          </a:r>
        </a:p>
      </cdr:txBody>
    </cdr:sp>
  </cdr:relSizeAnchor>
  <cdr:relSizeAnchor xmlns:cdr="http://schemas.openxmlformats.org/drawingml/2006/chartDrawing">
    <cdr:from>
      <cdr:x>0.02902</cdr:x>
      <cdr:y>0.42879</cdr:y>
    </cdr:from>
    <cdr:to>
      <cdr:x>0.33955</cdr:x>
      <cdr:y>0.54821</cdr:y>
    </cdr:to>
    <cdr:pic>
      <cdr:nvPicPr>
        <cdr:cNvPr id="29" name="chart">
          <a:extLst xmlns:a="http://schemas.openxmlformats.org/drawingml/2006/main">
            <a:ext uri="{FF2B5EF4-FFF2-40B4-BE49-F238E27FC236}">
              <a16:creationId xmlns:a16="http://schemas.microsoft.com/office/drawing/2014/main" id="{5035B963-6758-4BDD-9D10-D4F10EADA65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50873" y="2015140"/>
          <a:ext cx="3754991" cy="5612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0.03078</cdr:x>
      <cdr:y>0.70982</cdr:y>
    </cdr:from>
    <cdr:to>
      <cdr:x>0.35121</cdr:x>
      <cdr:y>0.82923</cdr:y>
    </cdr:to>
    <cdr:pic>
      <cdr:nvPicPr>
        <cdr:cNvPr id="31" name="chart">
          <a:extLst xmlns:a="http://schemas.openxmlformats.org/drawingml/2006/main">
            <a:ext uri="{FF2B5EF4-FFF2-40B4-BE49-F238E27FC236}">
              <a16:creationId xmlns:a16="http://schemas.microsoft.com/office/drawing/2014/main" id="{1F05A497-39CE-45CD-A93A-AAF9F8E0AA4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72141" y="3335852"/>
          <a:ext cx="3874660" cy="5612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0.55941</cdr:x>
      <cdr:y>0.67518</cdr:y>
    </cdr:from>
    <cdr:to>
      <cdr:x>0.62056</cdr:x>
      <cdr:y>0.75113</cdr:y>
    </cdr:to>
    <cdr:cxnSp macro="">
      <cdr:nvCxnSpPr>
        <cdr:cNvPr id="32" name="Пряма сполучна лінія 31">
          <a:extLst xmlns:a="http://schemas.openxmlformats.org/drawingml/2006/main">
            <a:ext uri="{FF2B5EF4-FFF2-40B4-BE49-F238E27FC236}">
              <a16:creationId xmlns:a16="http://schemas.microsoft.com/office/drawing/2014/main" id="{484BB7AA-E95F-4B28-8617-EA98BBBDCFB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6764437" y="3173064"/>
          <a:ext cx="739353" cy="35694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0.37996</cdr:x>
      <cdr:y>0.66939</cdr:y>
    </cdr:from>
    <cdr:to>
      <cdr:x>0.43938</cdr:x>
      <cdr:y>0.74434</cdr:y>
    </cdr:to>
    <cdr:cxnSp macro="">
      <cdr:nvCxnSpPr>
        <cdr:cNvPr id="36" name="Пряма сполучна лінія 35">
          <a:extLst xmlns:a="http://schemas.openxmlformats.org/drawingml/2006/main">
            <a:ext uri="{FF2B5EF4-FFF2-40B4-BE49-F238E27FC236}">
              <a16:creationId xmlns:a16="http://schemas.microsoft.com/office/drawing/2014/main" id="{484BB7AA-E95F-4B28-8617-EA98BBBDCFB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4594436" y="3145847"/>
          <a:ext cx="718597" cy="3522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0.36751</cdr:x>
      <cdr:y>0.47517</cdr:y>
    </cdr:from>
    <cdr:to>
      <cdr:x>0.39305</cdr:x>
      <cdr:y>0.47517</cdr:y>
    </cdr:to>
    <cdr:cxnSp macro="">
      <cdr:nvCxnSpPr>
        <cdr:cNvPr id="40" name="Пряма сполучна лінія 39">
          <a:extLst xmlns:a="http://schemas.openxmlformats.org/drawingml/2006/main">
            <a:ext uri="{FF2B5EF4-FFF2-40B4-BE49-F238E27FC236}">
              <a16:creationId xmlns:a16="http://schemas.microsoft.com/office/drawing/2014/main" id="{484BB7AA-E95F-4B28-8617-EA98BBBDCFBA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480663" y="2233112"/>
          <a:ext cx="311432" cy="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C2029-1B7E-4BD1-BFCB-3DC80595AB51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2213-6520-47D0-808C-4E02FC2D74F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8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2213-6520-47D0-808C-4E02FC2D74F4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05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2213-6520-47D0-808C-4E02FC2D74F4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09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2213-6520-47D0-808C-4E02FC2D74F4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50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2213-6520-47D0-808C-4E02FC2D74F4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661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8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28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5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99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0096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320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201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63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42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06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114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079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79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720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655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9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35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CD28-374D-4731-B169-04D70129F12E}" type="datetimeFigureOut">
              <a:rPr lang="uk-UA" smtClean="0"/>
              <a:pPr/>
              <a:t>11.12.2023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7E8D6-2302-4F37-BCE8-B83EB2E37CE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322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22.sv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3.png"/><Relationship Id="rId1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xp02@minfin.gov.u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rgbClr val="1059D3">
                <a:alpha val="47000"/>
              </a:srgbClr>
            </a:gs>
          </a:gsLst>
          <a:lin ang="10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8388C-4775-4ACF-BB9B-DFF7AC5FC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00755"/>
            <a:ext cx="8993275" cy="1657978"/>
          </a:xfrm>
        </p:spPr>
        <p:txBody>
          <a:bodyPr anchor="ctr"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ОБЛАСНИЙ БЮДЖЕТ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56B4EB7-E2CF-4DF2-9571-458D618E0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570" y="4258733"/>
            <a:ext cx="8144134" cy="1117687"/>
          </a:xfrm>
        </p:spPr>
        <p:txBody>
          <a:bodyPr>
            <a:normAutofit/>
          </a:bodyPr>
          <a:lstStyle/>
          <a:p>
            <a:r>
              <a:rPr lang="uk-UA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Вінницької області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D8F37-12A4-4CEC-B470-CDFCDA81BDA9}"/>
              </a:ext>
            </a:extLst>
          </p:cNvPr>
          <p:cNvSpPr txBox="1"/>
          <p:nvPr/>
        </p:nvSpPr>
        <p:spPr>
          <a:xfrm>
            <a:off x="9093758" y="2626585"/>
            <a:ext cx="3098242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48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2024 </a:t>
            </a:r>
          </a:p>
          <a:p>
            <a:pPr algn="ctr"/>
            <a:r>
              <a:rPr lang="uk-UA" sz="48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рік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1CC4C5-5B51-4725-B9A5-D549D75AF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72" y="0"/>
            <a:ext cx="1674728" cy="20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3375" y="0"/>
            <a:ext cx="11858625" cy="577850"/>
          </a:xfrm>
        </p:spPr>
        <p:txBody>
          <a:bodyPr anchor="t">
            <a:noAutofit/>
          </a:bodyPr>
          <a:lstStyle/>
          <a:p>
            <a:pPr algn="ctr"/>
            <a:r>
              <a:rPr lang="uk-UA" sz="32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Трансферти до обласного бюджету </a:t>
            </a:r>
            <a:r>
              <a:rPr lang="uk-UA" sz="38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/>
            </a:r>
            <a:br>
              <a:rPr lang="uk-UA" sz="38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</a:br>
            <a:endParaRPr lang="uk-UA" sz="3800" b="1" dirty="0">
              <a:ln w="15875"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1440497"/>
              </p:ext>
            </p:extLst>
          </p:nvPr>
        </p:nvGraphicFramePr>
        <p:xfrm>
          <a:off x="67734" y="577850"/>
          <a:ext cx="12064999" cy="6080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4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288">
                <a:tc rowSpan="2"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рік</a:t>
                      </a:r>
                    </a:p>
                    <a:p>
                      <a:pPr algn="ctr"/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(зі змінами, станом на 30.10.2023)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рік (проєкт)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 проєкту 2024 рік від плану 2023 року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61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грн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10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 дотація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43,345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63,366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20,021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10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Дотація</a:t>
                      </a:r>
                      <a:r>
                        <a:rPr lang="uk-UA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передані заклади освіти та охорони здоров'я 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126,960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127,459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9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Дотація для</a:t>
                      </a:r>
                      <a:r>
                        <a:rPr lang="uk-UA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надання компенсації закладам комунальної власності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22,777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-22,777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457482"/>
                  </a:ext>
                </a:extLst>
              </a:tr>
              <a:tr h="299738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Дотація на здійснення повноважень</a:t>
                      </a:r>
                      <a:r>
                        <a:rPr lang="uk-UA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органів місцевого самоврядування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1,343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-1,343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417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Субвенції на виплату грошової компенсації за належне для утримання жилі приміщення для сімей осіб визн.</a:t>
                      </a:r>
                      <a:r>
                        <a:rPr lang="uk-UA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ЗУ «Про статус ветеранів війни, гарантії їх соціального захисту»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155,959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-155,959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19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Субвенція на підтримку</a:t>
                      </a:r>
                      <a:r>
                        <a:rPr lang="uk-UA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закладів охорони здоров’я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-12,201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310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Освітня</a:t>
                      </a:r>
                      <a:r>
                        <a:rPr lang="uk-UA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субвенція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384,360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429,29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44,933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165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Житло дітям сиротам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-1,801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Міжнародний проєкт</a:t>
                      </a:r>
                      <a:r>
                        <a:rPr lang="uk-UA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«Поліпшення охорони здоров’я на службі у людей»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334,110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19,775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-314,335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216">
                <a:tc>
                  <a:txBody>
                    <a:bodyPr/>
                    <a:lstStyle/>
                    <a:p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Субвенції</a:t>
                      </a:r>
                      <a:r>
                        <a:rPr lang="uk-UA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освітнього напрямку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96,14</a:t>
                      </a: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-96,14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216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Субвенція на створення спеціалізованих</a:t>
                      </a:r>
                      <a:r>
                        <a:rPr lang="uk-UA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служб підтримки осіб, постраждалих від насильства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8,206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-8,206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4216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Дорожня субвенція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912,446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-912,446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216">
                <a:tc>
                  <a:txBody>
                    <a:bodyPr/>
                    <a:lstStyle/>
                    <a:p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Субвенція на відновлення об'єктів,</a:t>
                      </a:r>
                      <a:r>
                        <a:rPr lang="uk-UA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що мають вплив на життєдіяльність населення</a:t>
                      </a:r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67,569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-67,569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895687"/>
                  </a:ext>
                </a:extLst>
              </a:tr>
              <a:tr h="384216">
                <a:tc>
                  <a:txBody>
                    <a:bodyPr/>
                    <a:lstStyle/>
                    <a:p>
                      <a:r>
                        <a:rPr lang="uk-UA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Субвенції з місцевих бюджетів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76,590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-74,59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4401">
                <a:tc>
                  <a:txBody>
                    <a:bodyPr/>
                    <a:lstStyle/>
                    <a:p>
                      <a:pPr algn="ctr"/>
                      <a:r>
                        <a:rPr lang="uk-UA" sz="1500" b="1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2 323,729</a:t>
                      </a:r>
                      <a:endParaRPr lang="ru-RU" sz="15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5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721,815</a:t>
                      </a:r>
                      <a:endParaRPr lang="ru-RU" sz="15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5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1601,91</a:t>
                      </a:r>
                      <a:endParaRPr lang="ru-RU" sz="15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5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68,9%</a:t>
                      </a:r>
                      <a:endParaRPr lang="ru-RU" sz="15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88925"/>
            <a:ext cx="984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9953" y="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 SemiConden" panose="020B0502040204020203" pitchFamily="34" charset="0"/>
              </a:rPr>
              <a:t>Слайд 9</a:t>
            </a:r>
          </a:p>
        </p:txBody>
      </p:sp>
    </p:spTree>
    <p:extLst>
      <p:ext uri="{BB962C8B-B14F-4D97-AF65-F5344CB8AC3E}">
        <p14:creationId xmlns:p14="http://schemas.microsoft.com/office/powerpoint/2010/main" val="558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652002"/>
            <a:ext cx="10419906" cy="1325563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Видатки за галузевою структурою у проєкті </a:t>
            </a:r>
            <a:endParaRPr lang="uk-UA" sz="6600" b="1" dirty="0">
              <a:ln w="15875"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573322"/>
              </p:ext>
            </p:extLst>
          </p:nvPr>
        </p:nvGraphicFramePr>
        <p:xfrm>
          <a:off x="364067" y="2105883"/>
          <a:ext cx="10312158" cy="506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87585" y="93133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63232-D08A-4354-AEDE-38B50F0BDDE8}"/>
              </a:ext>
            </a:extLst>
          </p:cNvPr>
          <p:cNvSpPr txBox="1"/>
          <p:nvPr/>
        </p:nvSpPr>
        <p:spPr>
          <a:xfrm>
            <a:off x="10676225" y="714620"/>
            <a:ext cx="1415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 </a:t>
            </a:r>
          </a:p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рік</a:t>
            </a:r>
          </a:p>
        </p:txBody>
      </p:sp>
    </p:spTree>
    <p:extLst>
      <p:ext uri="{BB962C8B-B14F-4D97-AF65-F5344CB8AC3E}">
        <p14:creationId xmlns:p14="http://schemas.microsoft.com/office/powerpoint/2010/main" val="1974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CB380EFD-C8BC-4D2F-8B7C-010578C85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653512"/>
              </p:ext>
            </p:extLst>
          </p:nvPr>
        </p:nvGraphicFramePr>
        <p:xfrm>
          <a:off x="0" y="2052084"/>
          <a:ext cx="12091997" cy="469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50" y="652002"/>
            <a:ext cx="1042365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Видатки за економічною </a:t>
            </a:r>
            <a:br>
              <a:rPr lang="uk-UA" sz="49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</a:br>
            <a:r>
              <a:rPr lang="uk-UA" sz="49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структурою у проєкті</a:t>
            </a:r>
            <a:endParaRPr lang="uk-UA" sz="5300" b="1" dirty="0">
              <a:ln w="15875"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69609" y="59267"/>
            <a:ext cx="90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29B6B-88B0-470E-809D-16D79D7BC453}"/>
              </a:ext>
            </a:extLst>
          </p:cNvPr>
          <p:cNvSpPr txBox="1"/>
          <p:nvPr/>
        </p:nvSpPr>
        <p:spPr>
          <a:xfrm>
            <a:off x="10676225" y="714620"/>
            <a:ext cx="1415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 </a:t>
            </a:r>
          </a:p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рік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97E89-CE6C-4937-9A10-1AD46D42A5A7}"/>
              </a:ext>
            </a:extLst>
          </p:cNvPr>
          <p:cNvSpPr txBox="1"/>
          <p:nvPr/>
        </p:nvSpPr>
        <p:spPr>
          <a:xfrm>
            <a:off x="949253" y="5428307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Харчування;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2,3%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5EDF6-7831-4A9A-83D4-DE7A628AEB41}"/>
              </a:ext>
            </a:extLst>
          </p:cNvPr>
          <p:cNvSpPr txBox="1"/>
          <p:nvPr/>
        </p:nvSpPr>
        <p:spPr>
          <a:xfrm>
            <a:off x="8508135" y="4171043"/>
            <a:ext cx="3114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Медикаменти;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0,3%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3A2E4199-CDAD-4B86-8801-0465206E5779}"/>
              </a:ext>
            </a:extLst>
          </p:cNvPr>
          <p:cNvSpPr/>
          <p:nvPr/>
        </p:nvSpPr>
        <p:spPr>
          <a:xfrm>
            <a:off x="7819972" y="2630396"/>
            <a:ext cx="749595" cy="7495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Графіка 34" descr="Кредитна картка">
            <a:extLst>
              <a:ext uri="{FF2B5EF4-FFF2-40B4-BE49-F238E27FC236}">
                <a16:creationId xmlns:a16="http://schemas.microsoft.com/office/drawing/2014/main" id="{ED214794-D6AC-4A9C-B467-3458F0662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9083" y="2699507"/>
            <a:ext cx="611372" cy="611372"/>
          </a:xfrm>
          <a:prstGeom prst="rect">
            <a:avLst/>
          </a:prstGeom>
        </p:spPr>
      </p:pic>
      <p:sp>
        <p:nvSpPr>
          <p:cNvPr id="37" name="Овал 36">
            <a:extLst>
              <a:ext uri="{FF2B5EF4-FFF2-40B4-BE49-F238E27FC236}">
                <a16:creationId xmlns:a16="http://schemas.microsoft.com/office/drawing/2014/main" id="{13A2DFF8-8B5F-43A4-ACD0-180FDFACD523}"/>
              </a:ext>
            </a:extLst>
          </p:cNvPr>
          <p:cNvSpPr/>
          <p:nvPr/>
        </p:nvSpPr>
        <p:spPr>
          <a:xfrm>
            <a:off x="3665179" y="2328573"/>
            <a:ext cx="749595" cy="74959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Графіка 38" descr="Лампочка">
            <a:extLst>
              <a:ext uri="{FF2B5EF4-FFF2-40B4-BE49-F238E27FC236}">
                <a16:creationId xmlns:a16="http://schemas.microsoft.com/office/drawing/2014/main" id="{C56B6079-04B9-4B83-A6BC-A0E800F047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9659" y="2359190"/>
            <a:ext cx="680633" cy="680633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009FE3F5-417F-461B-95B0-7E33588D94A1}"/>
              </a:ext>
            </a:extLst>
          </p:cNvPr>
          <p:cNvSpPr/>
          <p:nvPr/>
        </p:nvSpPr>
        <p:spPr>
          <a:xfrm>
            <a:off x="7676706" y="4027081"/>
            <a:ext cx="749595" cy="74959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Графіка 41" descr="Медичний">
            <a:extLst>
              <a:ext uri="{FF2B5EF4-FFF2-40B4-BE49-F238E27FC236}">
                <a16:creationId xmlns:a16="http://schemas.microsoft.com/office/drawing/2014/main" id="{B157409A-DD9A-4EB4-9341-F03E3F0731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76706" y="4027079"/>
            <a:ext cx="749595" cy="749595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D8E0042D-446D-471B-9322-DA2F0C99A47B}"/>
              </a:ext>
            </a:extLst>
          </p:cNvPr>
          <p:cNvSpPr/>
          <p:nvPr/>
        </p:nvSpPr>
        <p:spPr>
          <a:xfrm>
            <a:off x="3731068" y="3992662"/>
            <a:ext cx="749595" cy="749595"/>
          </a:xfrm>
          <a:prstGeom prst="ellipse">
            <a:avLst/>
          </a:prstGeom>
          <a:solidFill>
            <a:srgbClr val="DBA4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6" name="Графіка 45" descr="Монети">
            <a:extLst>
              <a:ext uri="{FF2B5EF4-FFF2-40B4-BE49-F238E27FC236}">
                <a16:creationId xmlns:a16="http://schemas.microsoft.com/office/drawing/2014/main" id="{52A105CD-004F-4DAF-9966-AEC4062D1C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6889" y="4048483"/>
            <a:ext cx="637951" cy="637951"/>
          </a:xfrm>
          <a:prstGeom prst="rect">
            <a:avLst/>
          </a:prstGeom>
        </p:spPr>
      </p:pic>
      <p:sp>
        <p:nvSpPr>
          <p:cNvPr id="47" name="Овал 46">
            <a:extLst>
              <a:ext uri="{FF2B5EF4-FFF2-40B4-BE49-F238E27FC236}">
                <a16:creationId xmlns:a16="http://schemas.microsoft.com/office/drawing/2014/main" id="{69DCF7F3-A138-4C74-AF04-2BCEDBA71E59}"/>
              </a:ext>
            </a:extLst>
          </p:cNvPr>
          <p:cNvSpPr/>
          <p:nvPr/>
        </p:nvSpPr>
        <p:spPr>
          <a:xfrm>
            <a:off x="7445173" y="5354986"/>
            <a:ext cx="749595" cy="74959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9" name="Графіка 48" descr="Контрольний список">
            <a:extLst>
              <a:ext uri="{FF2B5EF4-FFF2-40B4-BE49-F238E27FC236}">
                <a16:creationId xmlns:a16="http://schemas.microsoft.com/office/drawing/2014/main" id="{95A28601-EA17-4321-A94C-35B1E4D8343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03790" y="5426851"/>
            <a:ext cx="646004" cy="646004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6187AA53-1F56-4738-896E-D88D97D99BB0}"/>
              </a:ext>
            </a:extLst>
          </p:cNvPr>
          <p:cNvSpPr/>
          <p:nvPr/>
        </p:nvSpPr>
        <p:spPr>
          <a:xfrm>
            <a:off x="3844841" y="5284987"/>
            <a:ext cx="749595" cy="74959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Графіка 51" descr="Виделка і ніж">
            <a:extLst>
              <a:ext uri="{FF2B5EF4-FFF2-40B4-BE49-F238E27FC236}">
                <a16:creationId xmlns:a16="http://schemas.microsoft.com/office/drawing/2014/main" id="{8061AF83-5F0A-4AAE-B33E-8AE8DC4045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26830" y="5382866"/>
            <a:ext cx="553833" cy="553833"/>
          </a:xfrm>
          <a:prstGeom prst="rect">
            <a:avLst/>
          </a:prstGeom>
        </p:spPr>
      </p:pic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E8A02FC0-E852-4FBE-9F53-83628734C1DF}"/>
              </a:ext>
            </a:extLst>
          </p:cNvPr>
          <p:cNvCxnSpPr>
            <a:cxnSpLocks/>
          </p:cNvCxnSpPr>
          <p:nvPr/>
        </p:nvCxnSpPr>
        <p:spPr>
          <a:xfrm flipH="1" flipV="1">
            <a:off x="4380292" y="2870791"/>
            <a:ext cx="628815" cy="440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484BB7AA-E95F-4B28-8617-EA98BBBDCFBA}"/>
              </a:ext>
            </a:extLst>
          </p:cNvPr>
          <p:cNvCxnSpPr>
            <a:cxnSpLocks/>
          </p:cNvCxnSpPr>
          <p:nvPr/>
        </p:nvCxnSpPr>
        <p:spPr>
          <a:xfrm flipV="1">
            <a:off x="7187609" y="3078168"/>
            <a:ext cx="632362" cy="301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id="{32E00970-B61C-4955-8E47-0B6C13C44EA3}"/>
              </a:ext>
            </a:extLst>
          </p:cNvPr>
          <p:cNvCxnSpPr>
            <a:cxnSpLocks/>
          </p:cNvCxnSpPr>
          <p:nvPr/>
        </p:nvCxnSpPr>
        <p:spPr>
          <a:xfrm>
            <a:off x="7336465" y="4367458"/>
            <a:ext cx="340241" cy="197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16351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Видатки за головними розпорядниками </a:t>
            </a:r>
            <a:br>
              <a:rPr lang="uk-UA" sz="32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</a:br>
            <a:r>
              <a:rPr lang="uk-UA" sz="32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коштів обласного бюджету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2477178"/>
              </p:ext>
            </p:extLst>
          </p:nvPr>
        </p:nvGraphicFramePr>
        <p:xfrm>
          <a:off x="205538" y="1021949"/>
          <a:ext cx="11906106" cy="57834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8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5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5109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Головний розпорядник коштів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рік (план)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рік </a:t>
                      </a:r>
                    </a:p>
                    <a:p>
                      <a:pPr algn="ctr"/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 з урахуванням змін)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рік (проєкт)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 проєкту на 2024</a:t>
                      </a:r>
                      <a:r>
                        <a:rPr lang="en-US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 від плану на 2023 рік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Відхилення проєкту</a:t>
                      </a:r>
                      <a:r>
                        <a:rPr lang="uk-UA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2024 рік від уточненого плану на 2023 рік</a:t>
                      </a:r>
                      <a:endParaRPr lang="uk-UA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Обласна</a:t>
                      </a:r>
                      <a:r>
                        <a:rPr lang="uk-UA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Рада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61,7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210,7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гуманітарної політики ОВА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1 696,8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767,7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714,1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17,30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-53,7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</a:t>
                      </a:r>
                      <a:r>
                        <a:rPr lang="uk-UA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охорони здоров’я та реабілітації ОВА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793,1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928,8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492,0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-301,1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-436,8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соціальної та молодіжної</a:t>
                      </a:r>
                      <a:r>
                        <a:rPr lang="uk-UA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політики ОВА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405,8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-89,3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 у справах дітей</a:t>
                      </a:r>
                      <a:r>
                        <a:rPr lang="uk-UA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ОВА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uk-U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542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у справах національностей</a:t>
                      </a:r>
                      <a:r>
                        <a:rPr lang="uk-UA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релігій ОВА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розвитку територій та інфраструктури</a:t>
                      </a:r>
                      <a:r>
                        <a:rPr lang="uk-UA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будівництва ОВА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-123,4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дорожнього</a:t>
                      </a:r>
                      <a:r>
                        <a:rPr lang="uk-UA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господарства ОВА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912,4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239,2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-912,4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239,2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інформаційної діяльності та комунікації з громадськістю ОВА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агропромислового</a:t>
                      </a:r>
                      <a:r>
                        <a:rPr lang="uk-UA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розвитку ОВА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546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міжнародного співробітництва та регіонального розвитку ОВА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27,5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83893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з питань оборонної роботи, цивільного захисту та взаємодії</a:t>
                      </a:r>
                      <a:r>
                        <a:rPr lang="uk-UA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правоохоронними органами ОВА</a:t>
                      </a:r>
                      <a:endParaRPr lang="uk-UA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58,9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algn="l"/>
                      <a:r>
                        <a:rPr lang="uk-UA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фінансів ОВА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266,6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492,6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320,8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54,2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uk-UA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171,8</a:t>
                      </a:r>
                      <a:endParaRPr lang="uk-UA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5218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4 237,0</a:t>
                      </a:r>
                      <a:endParaRPr lang="uk-UA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5 404,80</a:t>
                      </a:r>
                      <a:endParaRPr lang="uk-UA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3 136,80</a:t>
                      </a:r>
                      <a:endParaRPr lang="uk-UA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-1 100,2</a:t>
                      </a:r>
                      <a:endParaRPr lang="uk-UA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-2 268,2</a:t>
                      </a:r>
                      <a:endParaRPr lang="uk-UA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07016" y="683395"/>
            <a:ext cx="984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24455" y="0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12</a:t>
            </a:r>
          </a:p>
        </p:txBody>
      </p:sp>
    </p:spTree>
    <p:extLst>
      <p:ext uri="{BB962C8B-B14F-4D97-AF65-F5344CB8AC3E}">
        <p14:creationId xmlns:p14="http://schemas.microsoft.com/office/powerpoint/2010/main" val="16727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3837"/>
            <a:ext cx="10515599" cy="138634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ОБСЯГ ВИДАТКІВ НА УТРИМАННЯ ТА РОЗВИТОК АВТОМОБІЛЬНИХ ДОРІГ ТА ДОРОЖНЬОЇ ІНФРАСТРУКТУРИ ЗА РАХУНОК СУБВЕНЦІЇ З ДЕРЖАВНОГО БЮДЖЕТУ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934045"/>
              </p:ext>
            </p:extLst>
          </p:nvPr>
        </p:nvGraphicFramePr>
        <p:xfrm>
          <a:off x="489857" y="223492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6283" y="2050262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2392" y="143934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DE29A-3163-4954-8622-CBB1796E5FFB}"/>
              </a:ext>
            </a:extLst>
          </p:cNvPr>
          <p:cNvSpPr txBox="1"/>
          <p:nvPr/>
        </p:nvSpPr>
        <p:spPr>
          <a:xfrm>
            <a:off x="10676225" y="714620"/>
            <a:ext cx="1415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 </a:t>
            </a:r>
          </a:p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рік</a:t>
            </a:r>
          </a:p>
        </p:txBody>
      </p:sp>
    </p:spTree>
    <p:extLst>
      <p:ext uri="{BB962C8B-B14F-4D97-AF65-F5344CB8AC3E}">
        <p14:creationId xmlns:p14="http://schemas.microsoft.com/office/powerpoint/2010/main" val="306688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EC5AD-F90A-49F3-BE1B-213AC824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354"/>
            <a:ext cx="10617199" cy="1384995"/>
          </a:xfrm>
        </p:spPr>
        <p:txBody>
          <a:bodyPr>
            <a:noAutofit/>
          </a:bodyPr>
          <a:lstStyle/>
          <a:p>
            <a:pPr algn="ctr"/>
            <a:r>
              <a:rPr lang="uk-UA" sz="2600" b="1" dirty="0">
                <a:ln w="31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ДИНАМІКА ЗМІНИ МІНІМАЛЬНОЇ ЗАРОБІТНОЇ ПЛАТИ, ПОСАДОВОГО ОКЛАДУ ПРАЦІВНИКА ПЕРШОГО ТАРИФНОГО РОЗРЯДУ ЗА ЄТС ТА ПРОЖИТКОВОГО </a:t>
            </a:r>
            <a:r>
              <a:rPr lang="uk-UA" sz="2600" b="1" dirty="0" smtClean="0">
                <a:ln w="31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МІНІМУМУ</a:t>
            </a:r>
            <a:r>
              <a:rPr lang="uk-UA" sz="1600" b="1" dirty="0">
                <a:ln w="3175">
                  <a:solidFill>
                    <a:schemeClr val="tx1"/>
                  </a:solidFill>
                </a:ln>
              </a:rPr>
              <a:t/>
            </a:r>
            <a:br>
              <a:rPr lang="uk-UA" sz="1600" b="1" dirty="0">
                <a:ln w="3175">
                  <a:solidFill>
                    <a:schemeClr val="tx1"/>
                  </a:solidFill>
                </a:ln>
              </a:rPr>
            </a:br>
            <a:endParaRPr lang="uk-UA" sz="1600" dirty="0">
              <a:ln w="3175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310985"/>
              </p:ext>
            </p:extLst>
          </p:nvPr>
        </p:nvGraphicFramePr>
        <p:xfrm>
          <a:off x="152401" y="2117349"/>
          <a:ext cx="11939596" cy="451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9935" y="2274665"/>
            <a:ext cx="741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Bahnschrift SemiBold SemiConden" panose="020B0502040204020203" pitchFamily="34" charset="0"/>
              </a:rPr>
              <a:t>Середній приріст заробітної плати у 2024 році, порівняно з 2023 роком – 16,3%</a:t>
            </a:r>
            <a:endParaRPr lang="uk-UA" dirty="0">
              <a:latin typeface="Bahnschrift SemiBold SemiConden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84111" y="2254863"/>
            <a:ext cx="70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Bahnschrift SemiBold" panose="020B0502040204020203" pitchFamily="34" charset="0"/>
              </a:rPr>
              <a:t>Грн</a:t>
            </a:r>
            <a:endParaRPr lang="uk-UA" dirty="0">
              <a:latin typeface="Bahnschrift SemiBol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9DE29A-3163-4954-8622-CBB1796E5FFB}"/>
              </a:ext>
            </a:extLst>
          </p:cNvPr>
          <p:cNvSpPr txBox="1"/>
          <p:nvPr/>
        </p:nvSpPr>
        <p:spPr>
          <a:xfrm>
            <a:off x="10676225" y="628443"/>
            <a:ext cx="1415772" cy="1372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2022-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роки</a:t>
            </a:r>
            <a:endParaRPr lang="uk-UA" sz="3200" b="1" dirty="0">
              <a:ln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5416" y="62501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</a:t>
            </a:r>
            <a:r>
              <a:rPr lang="en-US" sz="1600" dirty="0" smtClean="0">
                <a:latin typeface="Bahnschrift SemiBold SemiConden" panose="020B0502040204020203" pitchFamily="34" charset="0"/>
              </a:rPr>
              <a:t>14</a:t>
            </a:r>
            <a:endParaRPr lang="uk-UA" sz="1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8068"/>
            <a:ext cx="10430933" cy="138853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ln w="31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ДИНАМІКА ЗМІНИ ВИДАТКІВ ОБЛАСНОГО БЮДЖЕТУ НА ОПЛАТУ ПРАЦІ З НАРАХУВАННЯМИ В ЗАКЛАДАХ СОЦІАЛЬНО-КУЛЬТУРНОЇ СФЕРИ 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052569"/>
              </p:ext>
            </p:extLst>
          </p:nvPr>
        </p:nvGraphicFramePr>
        <p:xfrm>
          <a:off x="406400" y="2336800"/>
          <a:ext cx="108712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6889" y="2607534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16" name="Стрелка вправо 15"/>
          <p:cNvSpPr/>
          <p:nvPr/>
        </p:nvSpPr>
        <p:spPr>
          <a:xfrm rot="1725230">
            <a:off x="4482432" y="3841303"/>
            <a:ext cx="1229017" cy="520760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 Black" panose="020B0A04020102020204" pitchFamily="34" charset="0"/>
              </a:rPr>
              <a:t>-</a:t>
            </a:r>
            <a:r>
              <a:rPr lang="uk-UA" sz="1600" b="1" dirty="0" smtClean="0">
                <a:latin typeface="Arial Black" panose="020B0A04020102020204" pitchFamily="34" charset="0"/>
              </a:rPr>
              <a:t>5,1%</a:t>
            </a:r>
            <a:endParaRPr lang="uk-UA" sz="1600" b="1" dirty="0">
              <a:latin typeface="Arial Black" panose="020B0A0402010202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20050950">
            <a:off x="6897501" y="4382280"/>
            <a:ext cx="1189972" cy="533596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Arial Black" panose="020B0A04020102020204" pitchFamily="34" charset="0"/>
              </a:rPr>
              <a:t>+3,1%</a:t>
            </a:r>
            <a:endParaRPr lang="uk-UA" sz="1600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9DE29A-3163-4954-8622-CBB1796E5FFB}"/>
              </a:ext>
            </a:extLst>
          </p:cNvPr>
          <p:cNvSpPr txBox="1"/>
          <p:nvPr/>
        </p:nvSpPr>
        <p:spPr>
          <a:xfrm>
            <a:off x="10676225" y="628443"/>
            <a:ext cx="1415772" cy="1372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2022-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роки</a:t>
            </a:r>
            <a:endParaRPr lang="uk-UA" sz="3200" b="1" dirty="0">
              <a:ln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85416" y="122052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</a:t>
            </a:r>
            <a:r>
              <a:rPr lang="uk-UA" sz="1600" dirty="0" smtClean="0">
                <a:latin typeface="Bahnschrift SemiBold SemiConden" panose="020B0502040204020203" pitchFamily="34" charset="0"/>
              </a:rPr>
              <a:t>1</a:t>
            </a:r>
            <a:r>
              <a:rPr lang="en-US" sz="1600" dirty="0" smtClean="0">
                <a:latin typeface="Bahnschrift SemiBold SemiConden" panose="020B0502040204020203" pitchFamily="34" charset="0"/>
              </a:rPr>
              <a:t>5</a:t>
            </a:r>
            <a:endParaRPr lang="uk-UA" sz="1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45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34" y="969538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ln w="31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ОБСЯГ ВИДАТКІВ ЗАГАЛЬНОГО ФОНДУ ОБЛАСНОГО БЮДЖЕТУ, ПЕРЕДБАЧЕНИХ ГОЛОВНОМУ РОЗПОРЯДНИКУ КОШТІВ - </a:t>
            </a:r>
            <a:r>
              <a:rPr lang="uk-UA" sz="27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ДЕПАРТАМЕНТУ ГУМАНІТАРНОЇ ПОЛІТИКИ ОВА </a:t>
            </a:r>
            <a:r>
              <a:rPr lang="uk-UA" b="1" dirty="0">
                <a:solidFill>
                  <a:srgbClr val="C00000"/>
                </a:solidFill>
              </a:rPr>
              <a:t/>
            </a:r>
            <a:br>
              <a:rPr lang="uk-UA" b="1" dirty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818895"/>
              </p:ext>
            </p:extLst>
          </p:nvPr>
        </p:nvGraphicFramePr>
        <p:xfrm>
          <a:off x="127819" y="2050476"/>
          <a:ext cx="11964177" cy="480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8231" y="2381392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10" name="Стрелка вправо 9"/>
          <p:cNvSpPr/>
          <p:nvPr/>
        </p:nvSpPr>
        <p:spPr>
          <a:xfrm rot="1240080">
            <a:off x="7448106" y="3920163"/>
            <a:ext cx="1189972" cy="533596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Arial Black" panose="020B0A04020102020204" pitchFamily="34" charset="0"/>
              </a:rPr>
              <a:t>- 0,3%</a:t>
            </a:r>
            <a:endParaRPr lang="uk-UA" sz="1600" b="1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DE29A-3163-4954-8622-CBB1796E5FFB}"/>
              </a:ext>
            </a:extLst>
          </p:cNvPr>
          <p:cNvSpPr txBox="1"/>
          <p:nvPr/>
        </p:nvSpPr>
        <p:spPr>
          <a:xfrm>
            <a:off x="10676225" y="628443"/>
            <a:ext cx="1415772" cy="1372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2022-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роки</a:t>
            </a:r>
            <a:endParaRPr lang="uk-UA" sz="3200" b="1" dirty="0">
              <a:ln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4308" y="157942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</a:t>
            </a:r>
            <a:r>
              <a:rPr lang="uk-UA" sz="1600" dirty="0" smtClean="0">
                <a:latin typeface="Bahnschrift SemiBold SemiConden" panose="020B0502040204020203" pitchFamily="34" charset="0"/>
              </a:rPr>
              <a:t>1</a:t>
            </a:r>
            <a:r>
              <a:rPr lang="en-US" sz="1600" dirty="0" smtClean="0">
                <a:latin typeface="Bahnschrift SemiBold SemiConden" panose="020B0502040204020203" pitchFamily="34" charset="0"/>
              </a:rPr>
              <a:t>6</a:t>
            </a:r>
            <a:endParaRPr lang="uk-UA" sz="1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8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9538"/>
            <a:ext cx="10451689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ln w="31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ОБСЯГ ВИДАТКІВ ЗАГАЛЬНОГО ФОНДУ ОБЛАСНОГО БЮДЖЕТУ, ПЕРЕДБАЧЕНИХ ГОЛОВНОМУ РОЗПОРЯДНИКУ КОШТІВ - </a:t>
            </a:r>
            <a:r>
              <a:rPr lang="uk-UA" sz="27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ДЕПАРТАМЕНТУ ОХОРОНИ ЗДОРОВ'Я</a:t>
            </a:r>
            <a:r>
              <a:rPr lang="en-US" sz="27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uk-UA" sz="27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ТА РЕАБІЛІТАЦІЇ ОВА 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590878"/>
              </p:ext>
            </p:extLst>
          </p:nvPr>
        </p:nvGraphicFramePr>
        <p:xfrm>
          <a:off x="176981" y="2153265"/>
          <a:ext cx="11838037" cy="4704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9DE29A-3163-4954-8622-CBB1796E5FFB}"/>
              </a:ext>
            </a:extLst>
          </p:cNvPr>
          <p:cNvSpPr txBox="1"/>
          <p:nvPr/>
        </p:nvSpPr>
        <p:spPr>
          <a:xfrm>
            <a:off x="10676225" y="628443"/>
            <a:ext cx="1415772" cy="1372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2022-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роки</a:t>
            </a:r>
            <a:endParaRPr lang="uk-UA" sz="3200" b="1" dirty="0">
              <a:ln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070" y="2568205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10" name="Стрелка вправо 9"/>
          <p:cNvSpPr/>
          <p:nvPr/>
        </p:nvSpPr>
        <p:spPr>
          <a:xfrm rot="1240080">
            <a:off x="4203460" y="3812009"/>
            <a:ext cx="1189972" cy="533596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Arial Black" panose="020B0A04020102020204" pitchFamily="34" charset="0"/>
              </a:rPr>
              <a:t>- 6,5%</a:t>
            </a:r>
            <a:endParaRPr lang="uk-UA" sz="1600" b="1" dirty="0">
              <a:latin typeface="Arial Black" panose="020B0A040201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240080">
            <a:off x="7162972" y="4165970"/>
            <a:ext cx="1189972" cy="533596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Arial Black" panose="020B0A04020102020204" pitchFamily="34" charset="0"/>
              </a:rPr>
              <a:t>- 14,6%</a:t>
            </a:r>
            <a:endParaRPr lang="uk-UA" sz="16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17629" y="137750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</a:t>
            </a:r>
            <a:r>
              <a:rPr lang="uk-UA" sz="1600" dirty="0" smtClean="0">
                <a:latin typeface="Bahnschrift SemiBold SemiConden" panose="020B0502040204020203" pitchFamily="34" charset="0"/>
              </a:rPr>
              <a:t>1</a:t>
            </a:r>
            <a:r>
              <a:rPr lang="en-US" sz="1600" dirty="0" smtClean="0">
                <a:latin typeface="Bahnschrift SemiBold SemiConden" panose="020B0502040204020203" pitchFamily="34" charset="0"/>
              </a:rPr>
              <a:t>7</a:t>
            </a:r>
            <a:endParaRPr lang="uk-UA" sz="1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0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28044"/>
              </p:ext>
            </p:extLst>
          </p:nvPr>
        </p:nvGraphicFramePr>
        <p:xfrm>
          <a:off x="147485" y="2182762"/>
          <a:ext cx="117593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969538"/>
            <a:ext cx="10451689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dirty="0">
                <a:ln w="31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ОБСЯГ ВИДАТКІВ ЗАГАЛЬНОГО ФОНДУ ОБЛАСНОГО БЮДЖЕТУ, ПЕРЕДБАЧЕНИХ ГОЛОВНОМУ РОЗПОРЯДНИКУ КОШТІВ - </a:t>
            </a:r>
            <a:r>
              <a:rPr lang="uk-UA" sz="2700" b="1" dirty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ДЕПАРТАМЕНТУ </a:t>
            </a:r>
            <a:r>
              <a:rPr lang="uk-UA" sz="2700" b="1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СОЦІАЛЬНОЇ ТА МОЛОДІЖНОЇ ПОЛІТИКИ ОВА 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DE29A-3163-4954-8622-CBB1796E5FFB}"/>
              </a:ext>
            </a:extLst>
          </p:cNvPr>
          <p:cNvSpPr txBox="1"/>
          <p:nvPr/>
        </p:nvSpPr>
        <p:spPr>
          <a:xfrm>
            <a:off x="10676225" y="628443"/>
            <a:ext cx="1415772" cy="1372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2022-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роки</a:t>
            </a:r>
            <a:endParaRPr lang="uk-UA" sz="3200" b="1" dirty="0">
              <a:ln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748" y="2597701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474160">
            <a:off x="4123537" y="4257917"/>
            <a:ext cx="1211471" cy="533596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Arial Black" panose="020B0A04020102020204" pitchFamily="34" charset="0"/>
              </a:rPr>
              <a:t>+ 18,8%</a:t>
            </a:r>
            <a:endParaRPr lang="uk-UA" sz="1600" b="1" dirty="0">
              <a:latin typeface="Arial Black" panose="020B0A040201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240080">
            <a:off x="7064648" y="3929995"/>
            <a:ext cx="1189972" cy="533596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Arial Black" panose="020B0A04020102020204" pitchFamily="34" charset="0"/>
              </a:rPr>
              <a:t>- 17,5%</a:t>
            </a:r>
            <a:endParaRPr lang="uk-UA" sz="16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3633" y="108253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</a:t>
            </a:r>
            <a:r>
              <a:rPr lang="uk-UA" sz="1600" dirty="0" smtClean="0">
                <a:latin typeface="Bahnschrift SemiBold SemiConden" panose="020B0502040204020203" pitchFamily="34" charset="0"/>
              </a:rPr>
              <a:t>1</a:t>
            </a:r>
            <a:r>
              <a:rPr lang="en-US" sz="1600" dirty="0" smtClean="0">
                <a:latin typeface="Bahnschrift SemiBold SemiConden" panose="020B0502040204020203" pitchFamily="34" charset="0"/>
              </a:rPr>
              <a:t>8</a:t>
            </a:r>
            <a:endParaRPr lang="uk-UA" sz="1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8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1" y="642438"/>
            <a:ext cx="10425038" cy="132556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Передумови формування місцевих бюджетів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1886" y="5051482"/>
            <a:ext cx="5805969" cy="1510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Bahnschrift" panose="020B0502040204020203" pitchFamily="34" charset="0"/>
              </a:rPr>
              <a:t>Розмір посадового окладу працівника </a:t>
            </a:r>
          </a:p>
          <a:p>
            <a:pPr algn="ctr"/>
            <a:r>
              <a:rPr lang="uk-UA" sz="24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Bahnschrift" panose="020B0502040204020203" pitchFamily="34" charset="0"/>
              </a:rPr>
              <a:t>І тарифного розряду </a:t>
            </a:r>
          </a:p>
          <a:p>
            <a:pPr algn="ctr"/>
            <a:r>
              <a:rPr lang="uk-UA" sz="24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01.01 </a:t>
            </a:r>
            <a:r>
              <a:rPr lang="uk-UA" sz="24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– 3 </a:t>
            </a:r>
            <a:r>
              <a:rPr lang="uk-UA" sz="24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195</a:t>
            </a:r>
            <a:r>
              <a:rPr lang="en-US" sz="24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 </a:t>
            </a:r>
            <a:r>
              <a:rPr lang="uk-UA" sz="24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грн</a:t>
            </a:r>
          </a:p>
          <a:p>
            <a:pPr algn="ctr"/>
            <a:r>
              <a:rPr lang="uk-UA" sz="24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01.04 – 3 600 грн</a:t>
            </a:r>
            <a:endParaRPr lang="uk-UA" b="1" dirty="0">
              <a:ln w="9525">
                <a:noFill/>
                <a:prstDash val="solid"/>
              </a:ln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5857" y="3356329"/>
            <a:ext cx="5170762" cy="1510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Bahnschrift" panose="020B0502040204020203" pitchFamily="34" charset="0"/>
              </a:rPr>
              <a:t>Мінімальна заробітна плата:</a:t>
            </a:r>
          </a:p>
          <a:p>
            <a:pPr algn="ctr"/>
            <a:r>
              <a:rPr lang="uk-UA" sz="24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01.01 </a:t>
            </a:r>
            <a:r>
              <a:rPr lang="uk-UA" sz="24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– 7 1</a:t>
            </a:r>
            <a:r>
              <a:rPr lang="en-US" sz="24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00 </a:t>
            </a:r>
            <a:r>
              <a:rPr lang="uk-UA" sz="24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грн</a:t>
            </a:r>
          </a:p>
          <a:p>
            <a:pPr algn="ctr"/>
            <a:r>
              <a:rPr lang="uk-UA" sz="24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01.04 </a:t>
            </a:r>
            <a:r>
              <a:rPr lang="uk-UA" sz="24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– 8 000 грн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1886" y="2099854"/>
            <a:ext cx="11374734" cy="10715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3000">
                <a:srgbClr val="ECECEC"/>
              </a:gs>
              <a:gs pos="83000">
                <a:srgbClr val="ECECEC"/>
              </a:gs>
              <a:gs pos="100000">
                <a:srgbClr val="ECECEC"/>
              </a:gs>
            </a:gsLst>
            <a:lin ang="16200000" scaled="1"/>
            <a:tileRect/>
          </a:gra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000" b="1" dirty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Основні макроекономічні показники країни прогнозовані на 20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2</a:t>
            </a:r>
            <a:r>
              <a:rPr lang="uk-UA" sz="4000" b="1" dirty="0">
                <a:ln w="22225">
                  <a:noFill/>
                  <a:prstDash val="solid"/>
                </a:ln>
                <a:solidFill>
                  <a:srgbClr val="C00000"/>
                </a:solidFill>
              </a:rPr>
              <a:t>4 рік</a:t>
            </a:r>
            <a:endParaRPr lang="en-US" sz="4000" b="1" dirty="0">
              <a:ln w="22225">
                <a:noFill/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5857" y="5051482"/>
            <a:ext cx="2853267" cy="1510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Bahnschrift" panose="020B0502040204020203" pitchFamily="34" charset="0"/>
              </a:rPr>
              <a:t>Індекс споживчих цін </a:t>
            </a:r>
            <a:r>
              <a:rPr lang="uk-UA" sz="24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– 10,8 %</a:t>
            </a:r>
            <a:endParaRPr lang="en-US" sz="2400" b="1" dirty="0">
              <a:ln w="9525">
                <a:noFill/>
                <a:prstDash val="solid"/>
              </a:ln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88584" y="5051482"/>
            <a:ext cx="2175281" cy="1510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Bahnschrift" panose="020B0502040204020203" pitchFamily="34" charset="0"/>
              </a:rPr>
              <a:t>Темп росту ВВП</a:t>
            </a:r>
            <a:r>
              <a:rPr lang="en-US" sz="24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uk-UA" sz="2400" b="1" dirty="0">
                <a:ln w="9525">
                  <a:noFill/>
                  <a:prstDash val="solid"/>
                </a:ln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uk-UA" sz="24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– 5,0 %</a:t>
            </a:r>
            <a:endParaRPr lang="en-US" sz="2400" b="1" dirty="0">
              <a:ln w="9525">
                <a:noFill/>
                <a:prstDash val="solid"/>
              </a:ln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6818" y="68421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 SemiConden" panose="020B0502040204020203" pitchFamily="34" charset="0"/>
              </a:rPr>
              <a:t>Слайд 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1886" y="3356329"/>
            <a:ext cx="5805968" cy="15102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6350">
                  <a:noFill/>
                  <a:prstDash val="solid"/>
                </a:ln>
                <a:solidFill>
                  <a:srgbClr val="FF0000"/>
                </a:solidFill>
                <a:latin typeface="Bahnschrift" panose="020B0502040204020203" pitchFamily="34" charset="0"/>
              </a:rPr>
              <a:t>Запланований ріст:</a:t>
            </a:r>
          </a:p>
          <a:p>
            <a:pPr algn="ctr"/>
            <a:r>
              <a:rPr lang="uk-UA" sz="20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Мінімальної заробітної плати:          </a:t>
            </a:r>
          </a:p>
          <a:p>
            <a:pPr algn="ctr"/>
            <a:r>
              <a:rPr lang="uk-UA" sz="20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з 01.01 – </a:t>
            </a:r>
            <a:r>
              <a:rPr lang="uk-UA" sz="20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6,0%</a:t>
            </a:r>
            <a:endParaRPr lang="uk-UA" sz="2000" b="1" dirty="0">
              <a:ln w="9525">
                <a:noFill/>
                <a:prstDash val="solid"/>
              </a:ln>
              <a:solidFill>
                <a:schemeClr val="tx1"/>
              </a:solidFill>
              <a:latin typeface="Bahnschrift" panose="020B0502040204020203" pitchFamily="34" charset="0"/>
            </a:endParaRPr>
          </a:p>
          <a:p>
            <a:pPr algn="ctr"/>
            <a:r>
              <a:rPr lang="uk-UA" sz="20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з </a:t>
            </a:r>
            <a:r>
              <a:rPr lang="uk-UA" sz="20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01.04 </a:t>
            </a:r>
            <a:r>
              <a:rPr lang="uk-UA" sz="20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– 19,4 </a:t>
            </a:r>
            <a:r>
              <a:rPr lang="uk-UA" sz="2000" b="1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Bahnschrift" panose="020B0502040204020203" pitchFamily="34" charset="0"/>
              </a:rPr>
              <a:t>%</a:t>
            </a:r>
            <a:endParaRPr lang="uk-UA" sz="2000" b="1" dirty="0">
              <a:ln w="9525">
                <a:noFill/>
                <a:prstDash val="solid"/>
              </a:ln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1A32B-4361-4AAE-A8C1-9594F7114EC7}"/>
              </a:ext>
            </a:extLst>
          </p:cNvPr>
          <p:cNvSpPr txBox="1"/>
          <p:nvPr/>
        </p:nvSpPr>
        <p:spPr>
          <a:xfrm>
            <a:off x="10676225" y="714620"/>
            <a:ext cx="1415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 </a:t>
            </a:r>
          </a:p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рік</a:t>
            </a:r>
          </a:p>
        </p:txBody>
      </p:sp>
    </p:spTree>
    <p:extLst>
      <p:ext uri="{BB962C8B-B14F-4D97-AF65-F5344CB8AC3E}">
        <p14:creationId xmlns:p14="http://schemas.microsoft.com/office/powerpoint/2010/main" val="33312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50741"/>
              </p:ext>
            </p:extLst>
          </p:nvPr>
        </p:nvGraphicFramePr>
        <p:xfrm>
          <a:off x="167149" y="2089806"/>
          <a:ext cx="11924848" cy="466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628443"/>
            <a:ext cx="10451689" cy="137268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ln w="31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ОБСЯГ ВИДАТКІВ ЗАГАЛЬНОГО ФОНДУ ОБЛАСНОГО БЮДЖЕТУ, ПЕРЕДБАЧЕНИХ ГОЛОВНОМУ РОЗПОРЯДНИКУ КОШТІВ </a:t>
            </a:r>
            <a:r>
              <a:rPr lang="uk-UA" sz="2800" b="1" dirty="0" smtClean="0">
                <a:ln w="31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– </a:t>
            </a:r>
            <a:r>
              <a:rPr lang="uk-UA" sz="2800" b="1" dirty="0" smtClean="0">
                <a:ln w="3175">
                  <a:solidFill>
                    <a:schemeClr val="bg1"/>
                  </a:solidFill>
                </a:ln>
                <a:solidFill>
                  <a:srgbClr val="C00000"/>
                </a:solidFill>
                <a:latin typeface="Bookman Old Style" panose="02050604050505020204" pitchFamily="18" charset="0"/>
              </a:rPr>
              <a:t>СЛУЖБІ У СПРАВАХ ДІТЕЙ ОВА </a:t>
            </a:r>
            <a:endParaRPr lang="uk-UA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DE29A-3163-4954-8622-CBB1796E5FFB}"/>
              </a:ext>
            </a:extLst>
          </p:cNvPr>
          <p:cNvSpPr txBox="1"/>
          <p:nvPr/>
        </p:nvSpPr>
        <p:spPr>
          <a:xfrm>
            <a:off x="10676225" y="628443"/>
            <a:ext cx="1415772" cy="1372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2022-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</a:t>
            </a:r>
          </a:p>
          <a:p>
            <a:pPr algn="ctr">
              <a:lnSpc>
                <a:spcPct val="80000"/>
              </a:lnSpc>
            </a:pPr>
            <a:r>
              <a:rPr lang="uk-UA" sz="3200" b="1" dirty="0" smtClean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роки</a:t>
            </a:r>
            <a:endParaRPr lang="uk-UA" sz="3200" b="1" dirty="0">
              <a:ln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406" y="2538708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240080">
            <a:off x="7389113" y="3792343"/>
            <a:ext cx="1189972" cy="533596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Arial Black" panose="020B0A04020102020204" pitchFamily="34" charset="0"/>
              </a:rPr>
              <a:t>- 15,9%</a:t>
            </a:r>
            <a:endParaRPr lang="uk-UA" sz="1600" b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50382" y="201209"/>
            <a:ext cx="997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 SemiConden" panose="020B0502040204020203" pitchFamily="34" charset="0"/>
              </a:rPr>
              <a:t>Слайд </a:t>
            </a:r>
            <a:r>
              <a:rPr lang="uk-UA" sz="1600" dirty="0" smtClean="0">
                <a:latin typeface="Bahnschrift SemiBold SemiConden" panose="020B0502040204020203" pitchFamily="34" charset="0"/>
              </a:rPr>
              <a:t>1</a:t>
            </a:r>
            <a:r>
              <a:rPr lang="en-US" sz="1600" dirty="0" smtClean="0">
                <a:latin typeface="Bahnschrift SemiBold SemiConden" panose="020B0502040204020203" pitchFamily="34" charset="0"/>
              </a:rPr>
              <a:t>9</a:t>
            </a:r>
            <a:endParaRPr lang="uk-UA" sz="16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33928" y="631799"/>
            <a:ext cx="88969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059D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 SemiBold" panose="020B0502040204020203" pitchFamily="34" charset="0"/>
              </a:rPr>
              <a:t>ДЯКУЄМО ЗА УВАГУ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8361" y="3493946"/>
            <a:ext cx="8367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/>
              <a:t>Контакти:</a:t>
            </a:r>
          </a:p>
          <a:p>
            <a:r>
              <a:rPr lang="en-GB" sz="3600" b="1" i="1" dirty="0"/>
              <a:t>E-mail:</a:t>
            </a:r>
            <a:r>
              <a:rPr lang="en-US" sz="3600" b="1" i="1" dirty="0">
                <a:hlinkClick r:id="rId2"/>
              </a:rPr>
              <a:t> 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DF_post@vin.gov.ua</a:t>
            </a: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ru-RU" sz="3600" b="1" i="1" dirty="0"/>
              <a:t>Тел.  </a:t>
            </a:r>
            <a:r>
              <a:rPr lang="uk-UA" sz="3600" b="1" i="1" dirty="0"/>
              <a:t>приймальні</a:t>
            </a:r>
            <a:r>
              <a:rPr lang="ru-RU" sz="3600" b="1" i="1" dirty="0"/>
              <a:t>  (0432)  59 24 02</a:t>
            </a:r>
            <a:endParaRPr lang="uk-UA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65336" y="6129495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latin typeface="Bahnschrift SemiBold" panose="020B0502040204020203" pitchFamily="34" charset="0"/>
              </a:rPr>
              <a:t>202</a:t>
            </a:r>
            <a:r>
              <a:rPr lang="en-US" sz="3200" b="1" dirty="0">
                <a:latin typeface="Bahnschrift SemiBold" panose="020B0502040204020203" pitchFamily="34" charset="0"/>
              </a:rPr>
              <a:t>3</a:t>
            </a:r>
            <a:r>
              <a:rPr lang="uk-UA" sz="3200" b="1" dirty="0">
                <a:latin typeface="Bahnschrift SemiBold" panose="020B0502040204020203" pitchFamily="34" charset="0"/>
              </a:rPr>
              <a:t> РІК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6244" y="2005465"/>
            <a:ext cx="9763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ДЕПАРТАМЕНТ ФІНАНСІВ ОВА</a:t>
            </a:r>
          </a:p>
        </p:txBody>
      </p:sp>
    </p:spTree>
    <p:extLst>
      <p:ext uri="{BB962C8B-B14F-4D97-AF65-F5344CB8AC3E}">
        <p14:creationId xmlns:p14="http://schemas.microsoft.com/office/powerpoint/2010/main" val="9529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2950"/>
            <a:ext cx="10440237" cy="13676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Динаміка доходів обласного бюджету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55631"/>
              </p:ext>
            </p:extLst>
          </p:nvPr>
        </p:nvGraphicFramePr>
        <p:xfrm>
          <a:off x="993698" y="2578954"/>
          <a:ext cx="9967452" cy="448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1547" y="2209148"/>
            <a:ext cx="1106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69953" y="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 SemiConden" panose="020B0502040204020203" pitchFamily="34" charset="0"/>
              </a:rPr>
              <a:t>Слайд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80699" y="2516925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>
                <a:latin typeface="Bahnschrift SemiBold" panose="020B0502040204020203" pitchFamily="34" charset="0"/>
              </a:rPr>
              <a:t>4 </a:t>
            </a:r>
            <a:r>
              <a:rPr lang="en-US" sz="2400" dirty="0">
                <a:latin typeface="Bahnschrift SemiBold" panose="020B0502040204020203" pitchFamily="34" charset="0"/>
              </a:rPr>
              <a:t>226</a:t>
            </a:r>
            <a:r>
              <a:rPr lang="uk-UA" sz="2400" dirty="0">
                <a:latin typeface="Bahnschrift SemiBold" panose="020B0502040204020203" pitchFamily="34" charset="0"/>
              </a:rPr>
              <a:t>,</a:t>
            </a:r>
            <a:r>
              <a:rPr lang="en-US" sz="2400" dirty="0">
                <a:latin typeface="Bahnschrift SemiBold" panose="020B0502040204020203" pitchFamily="34" charset="0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51057" y="3408417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Bahnschrift SemiBold" panose="020B0502040204020203" pitchFamily="34" charset="0"/>
              </a:rPr>
              <a:t>3 086,8</a:t>
            </a:r>
          </a:p>
        </p:txBody>
      </p:sp>
      <p:sp>
        <p:nvSpPr>
          <p:cNvPr id="29" name="Стрелка вправо 28"/>
          <p:cNvSpPr/>
          <p:nvPr/>
        </p:nvSpPr>
        <p:spPr>
          <a:xfrm rot="1183862">
            <a:off x="4055321" y="5359233"/>
            <a:ext cx="1417720" cy="583936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Bahnschrift SemiBold" panose="020B0502040204020203" pitchFamily="34" charset="0"/>
              </a:rPr>
              <a:t>-5</a:t>
            </a:r>
            <a:r>
              <a:rPr lang="en-US" b="1" dirty="0">
                <a:latin typeface="Bahnschrift SemiBold" panose="020B0502040204020203" pitchFamily="34" charset="0"/>
              </a:rPr>
              <a:t>8</a:t>
            </a:r>
            <a:r>
              <a:rPr lang="uk-UA" b="1" dirty="0" smtClean="0">
                <a:latin typeface="Bahnschrift SemiBold" panose="020B0502040204020203" pitchFamily="34" charset="0"/>
              </a:rPr>
              <a:t>,4 </a:t>
            </a:r>
            <a:r>
              <a:rPr lang="en-US" b="1" dirty="0">
                <a:latin typeface="Bahnschrift SemiBold" panose="020B0502040204020203" pitchFamily="34" charset="0"/>
              </a:rPr>
              <a:t>% </a:t>
            </a:r>
            <a:endParaRPr lang="uk-UA" b="1" dirty="0">
              <a:latin typeface="Bahnschrift SemiBold" panose="020B0502040204020203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225409">
            <a:off x="4119446" y="3866742"/>
            <a:ext cx="1408426" cy="580570"/>
          </a:xfrm>
          <a:prstGeom prst="rightArrow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- </a:t>
            </a:r>
            <a:r>
              <a:rPr lang="uk-UA" b="1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5,1 </a:t>
            </a:r>
            <a:r>
              <a:rPr lang="uk-UA" b="1" dirty="0">
                <a:solidFill>
                  <a:schemeClr val="tx1"/>
                </a:solidFill>
                <a:latin typeface="Bahnschrift SemiBold" panose="020B0502040204020203" pitchFamily="34" charset="0"/>
              </a:rPr>
              <a:t>%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836050" y="2710842"/>
            <a:ext cx="1915007" cy="6292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122869">
            <a:off x="4227360" y="2605990"/>
            <a:ext cx="13601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- 27,0 %</a:t>
            </a:r>
          </a:p>
        </p:txBody>
      </p:sp>
    </p:spTree>
    <p:extLst>
      <p:ext uri="{BB962C8B-B14F-4D97-AF65-F5344CB8AC3E}">
        <p14:creationId xmlns:p14="http://schemas.microsoft.com/office/powerpoint/2010/main" val="12514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2125066F-9C32-434D-A8D6-AC4087A2F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067631" y="3083586"/>
            <a:ext cx="1980000" cy="1980000"/>
          </a:xfrm>
          <a:prstGeom prst="ellipse">
            <a:avLst/>
          </a:prstGeom>
          <a:solidFill>
            <a:srgbClr val="7030A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285CA2A-E46B-4B6E-AEE5-620ECBCB2D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16013" y="3070287"/>
            <a:ext cx="1980000" cy="1980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1D9C899-F6D8-440E-A423-2E7EB3AC4C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23467" y="4455668"/>
            <a:ext cx="1980000" cy="1980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588F10B-46E2-45EE-9854-383365F3F9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223467" y="1793430"/>
            <a:ext cx="1980000" cy="198000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B459C85-766D-4B35-B8F2-9F8D0E699E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20422" y="4465193"/>
            <a:ext cx="1980000" cy="198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93C42EC-A696-40F7-B709-3ED869174B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620422" y="1850781"/>
            <a:ext cx="1980000" cy="1980000"/>
          </a:xfrm>
          <a:prstGeom prst="ellipse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0B761B1-5AE0-44EB-A4F3-34B97608EA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55600" y="1774545"/>
            <a:ext cx="4638675" cy="4638675"/>
          </a:xfrm>
          <a:prstGeom prst="ellipse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50D7275-66D3-4E12-93C6-3035A9F297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415231" y="2634176"/>
            <a:ext cx="2919412" cy="29194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16" name="Прямокутник 29">
            <a:extLst>
              <a:ext uri="{FF2B5EF4-FFF2-40B4-BE49-F238E27FC236}">
                <a16:creationId xmlns:a16="http://schemas.microsoft.com/office/drawing/2014/main" id="{6BF705A1-9865-463C-A9EE-E8106A9A3648}"/>
              </a:ext>
            </a:extLst>
          </p:cNvPr>
          <p:cNvSpPr/>
          <p:nvPr/>
        </p:nvSpPr>
        <p:spPr>
          <a:xfrm>
            <a:off x="8703854" y="2106988"/>
            <a:ext cx="2647676" cy="883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Податок на прибуток підприємств та фінансових установ комунальної власності, </a:t>
            </a:r>
            <a:r>
              <a:rPr lang="uk-UA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7,9 млн. грн</a:t>
            </a:r>
            <a:endParaRPr lang="uk-UA" kern="1200" dirty="0">
              <a:solidFill>
                <a:srgbClr val="FF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7" name="Прямокутник 22">
            <a:extLst>
              <a:ext uri="{FF2B5EF4-FFF2-40B4-BE49-F238E27FC236}">
                <a16:creationId xmlns:a16="http://schemas.microsoft.com/office/drawing/2014/main" id="{CB828706-2BED-4F95-88EF-F202A464C200}"/>
              </a:ext>
            </a:extLst>
          </p:cNvPr>
          <p:cNvSpPr/>
          <p:nvPr/>
        </p:nvSpPr>
        <p:spPr>
          <a:xfrm>
            <a:off x="1659021" y="1475505"/>
            <a:ext cx="2165363" cy="998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Плата за надання адміністративних послуг</a:t>
            </a:r>
            <a:r>
              <a:rPr lang="uk-UA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                                 </a:t>
            </a:r>
            <a:r>
              <a:rPr lang="uk-UA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34,5 млн. грн</a:t>
            </a:r>
          </a:p>
        </p:txBody>
      </p:sp>
      <p:sp>
        <p:nvSpPr>
          <p:cNvPr id="18" name="Прямокутник 25">
            <a:extLst>
              <a:ext uri="{FF2B5EF4-FFF2-40B4-BE49-F238E27FC236}">
                <a16:creationId xmlns:a16="http://schemas.microsoft.com/office/drawing/2014/main" id="{CEDFFCA4-A087-4B13-97F3-356A290A85C7}"/>
              </a:ext>
            </a:extLst>
          </p:cNvPr>
          <p:cNvSpPr/>
          <p:nvPr/>
        </p:nvSpPr>
        <p:spPr>
          <a:xfrm>
            <a:off x="9498080" y="3765366"/>
            <a:ext cx="1835469" cy="72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Податок на доходи фізичних осіб,     </a:t>
            </a:r>
            <a:r>
              <a:rPr lang="en-US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    </a:t>
            </a:r>
            <a:r>
              <a:rPr lang="uk-UA" b="1" dirty="0" smtClean="0">
                <a:solidFill>
                  <a:schemeClr val="tx1"/>
                </a:solidFill>
                <a:latin typeface="Bahnschrift SemiCondensed" panose="020B0502040204020203" pitchFamily="34" charset="0"/>
              </a:rPr>
              <a:t>          </a:t>
            </a:r>
            <a:r>
              <a:rPr lang="uk-UA" b="1" kern="1200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1 824,1 млн. грн</a:t>
            </a:r>
            <a:endParaRPr lang="uk-UA" kern="1200" dirty="0">
              <a:solidFill>
                <a:srgbClr val="FF0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9" name="Прямокутник 17">
            <a:extLst>
              <a:ext uri="{FF2B5EF4-FFF2-40B4-BE49-F238E27FC236}">
                <a16:creationId xmlns:a16="http://schemas.microsoft.com/office/drawing/2014/main" id="{D9D33072-AE9F-4D44-AFAD-EBAB75AB1F3A}"/>
              </a:ext>
            </a:extLst>
          </p:cNvPr>
          <p:cNvSpPr/>
          <p:nvPr/>
        </p:nvSpPr>
        <p:spPr>
          <a:xfrm>
            <a:off x="4953357" y="4654058"/>
            <a:ext cx="1973203" cy="68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sz="1600" b="1" dirty="0">
                <a:solidFill>
                  <a:schemeClr val="tx1"/>
                </a:solidFill>
              </a:rPr>
              <a:t>Доходи загального фонду обласного бюджету</a:t>
            </a:r>
            <a:endParaRPr lang="uk-UA" sz="1600" kern="1200" dirty="0">
              <a:solidFill>
                <a:schemeClr val="tx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133A494C-630D-42A0-85D5-00F4377E48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76222" y="2870096"/>
            <a:ext cx="213490" cy="21349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84A9D1D9-6D5C-4E96-A932-9BF37AF999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805905" y="2979116"/>
            <a:ext cx="213490" cy="2134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D45FFAA-1FF8-4BDF-BA20-50F28BCE5B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6699160" y="5122888"/>
            <a:ext cx="213490" cy="2134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C80D173-2354-4FC2-B98E-08A93326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227898" y="3998847"/>
            <a:ext cx="213490" cy="2134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1FC56C0-D906-46D9-84D2-C97C1503DA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747533" y="5037713"/>
            <a:ext cx="213490" cy="2134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2B2E955-A481-4C6C-9832-4916703CFC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698676" y="2481665"/>
            <a:ext cx="82310" cy="823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A73A9AC-8E33-4E4C-B66D-B76FFD429C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258573" y="5602501"/>
            <a:ext cx="82310" cy="823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cxnSp>
        <p:nvCxnSpPr>
          <p:cNvPr id="27" name="Сполучна лінія: Уступ 112">
            <a:extLst>
              <a:ext uri="{FF2B5EF4-FFF2-40B4-BE49-F238E27FC236}">
                <a16:creationId xmlns:a16="http://schemas.microsoft.com/office/drawing/2014/main" id="{D547EF17-9B4B-478B-97AB-0A0C681E9B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>
            <a:off x="3395230" y="1944260"/>
            <a:ext cx="433275" cy="1740328"/>
          </a:xfrm>
          <a:prstGeom prst="bentConnector3">
            <a:avLst>
              <a:gd name="adj1" fmla="val -19328"/>
            </a:avLst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>
            <a:extLst>
              <a:ext uri="{FF2B5EF4-FFF2-40B4-BE49-F238E27FC236}">
                <a16:creationId xmlns:a16="http://schemas.microsoft.com/office/drawing/2014/main" id="{C32F6468-8CB7-4A92-8E9B-DE15DA73B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854723" y="2883240"/>
            <a:ext cx="82310" cy="823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cxnSp>
        <p:nvCxnSpPr>
          <p:cNvPr id="29" name="Сполучна лінія: Уступ 126">
            <a:extLst>
              <a:ext uri="{FF2B5EF4-FFF2-40B4-BE49-F238E27FC236}">
                <a16:creationId xmlns:a16="http://schemas.microsoft.com/office/drawing/2014/main" id="{0E583213-AD7A-4087-9F68-CF37F27E3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2299730" y="5167829"/>
            <a:ext cx="1366509" cy="385757"/>
          </a:xfrm>
          <a:prstGeom prst="bentConnector3">
            <a:avLst>
              <a:gd name="adj1" fmla="val 99489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получна лінія: Уступ 129">
            <a:extLst>
              <a:ext uri="{FF2B5EF4-FFF2-40B4-BE49-F238E27FC236}">
                <a16:creationId xmlns:a16="http://schemas.microsoft.com/office/drawing/2014/main" id="{A91E3575-C7C6-460E-81F4-8FD4F3CB6D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53580" y="2676965"/>
            <a:ext cx="772932" cy="255920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19FE78F1-36C9-44BD-B66D-6BB83A09DF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968889" y="5684811"/>
            <a:ext cx="82310" cy="823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cxnSp>
        <p:nvCxnSpPr>
          <p:cNvPr id="32" name="Сполучна лінія: Уступ 134">
            <a:extLst>
              <a:ext uri="{FF2B5EF4-FFF2-40B4-BE49-F238E27FC236}">
                <a16:creationId xmlns:a16="http://schemas.microsoft.com/office/drawing/2014/main" id="{C36F8F0C-A339-4312-A42F-E439174F2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55545" y="5326394"/>
            <a:ext cx="1152627" cy="327259"/>
          </a:xfrm>
          <a:prstGeom prst="bentConnector3">
            <a:avLst>
              <a:gd name="adj1" fmla="val 99582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6E7ADD6A-A8BF-431C-BD85-28FB240D93D3}"/>
              </a:ext>
            </a:extLst>
          </p:cNvPr>
          <p:cNvSpPr/>
          <p:nvPr/>
        </p:nvSpPr>
        <p:spPr>
          <a:xfrm>
            <a:off x="5037932" y="2810734"/>
            <a:ext cx="1771268" cy="17712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>
                <a:latin typeface="Franklin Gothic Demi Cond" panose="020B0706030402020204" pitchFamily="34" charset="0"/>
              </a:rPr>
              <a:t>2 078,4 млн. грн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5B1FE42F-A102-44CD-8322-F33105289AE4}"/>
              </a:ext>
            </a:extLst>
          </p:cNvPr>
          <p:cNvSpPr/>
          <p:nvPr/>
        </p:nvSpPr>
        <p:spPr>
          <a:xfrm>
            <a:off x="7485879" y="3457656"/>
            <a:ext cx="1387247" cy="138724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50" b="1" dirty="0">
                <a:latin typeface="Bahnschrift SemiCondensed" panose="020B0502040204020203" pitchFamily="34" charset="0"/>
              </a:rPr>
              <a:t>87,76%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23208CC-2AAC-48F2-9112-054CFCAFB6A5}"/>
              </a:ext>
            </a:extLst>
          </p:cNvPr>
          <p:cNvSpPr/>
          <p:nvPr/>
        </p:nvSpPr>
        <p:spPr>
          <a:xfrm>
            <a:off x="7016271" y="2276595"/>
            <a:ext cx="1007645" cy="100764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50" b="1" dirty="0">
                <a:latin typeface="Bahnschrift SemiCondensed" panose="020B0502040204020203" pitchFamily="34" charset="0"/>
              </a:rPr>
              <a:t>0,38%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072AB0-9ED7-45F7-953F-1CF20FFE6509}"/>
              </a:ext>
            </a:extLst>
          </p:cNvPr>
          <p:cNvSpPr/>
          <p:nvPr/>
        </p:nvSpPr>
        <p:spPr>
          <a:xfrm>
            <a:off x="3905652" y="1904892"/>
            <a:ext cx="1044220" cy="104422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100" b="1" dirty="0">
                <a:latin typeface="Bahnschrift SemiCondensed" panose="020B0502040204020203" pitchFamily="34" charset="0"/>
              </a:rPr>
              <a:t>1,66%</a:t>
            </a: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003D1F2-4138-4329-BF1E-DD8EF2D16E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288047" y="3934497"/>
            <a:ext cx="213490" cy="213490"/>
          </a:xfrm>
          <a:prstGeom prst="ellipse">
            <a:avLst/>
          </a:prstGeom>
          <a:solidFill>
            <a:srgbClr val="A86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37D560D2-81CB-4AB0-A2DF-410D49026BCB}"/>
              </a:ext>
            </a:extLst>
          </p:cNvPr>
          <p:cNvSpPr/>
          <p:nvPr/>
        </p:nvSpPr>
        <p:spPr>
          <a:xfrm>
            <a:off x="3001531" y="3348268"/>
            <a:ext cx="1145442" cy="1145442"/>
          </a:xfrm>
          <a:prstGeom prst="ellipse">
            <a:avLst/>
          </a:prstGeom>
          <a:solidFill>
            <a:srgbClr val="C7A1E3"/>
          </a:solidFill>
          <a:ln>
            <a:solidFill>
              <a:srgbClr val="94468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latin typeface="Bahnschrift SemiCondensed" panose="020B0502040204020203" pitchFamily="34" charset="0"/>
              </a:rPr>
              <a:t>1,73%</a:t>
            </a:r>
          </a:p>
        </p:txBody>
      </p:sp>
      <p:cxnSp>
        <p:nvCxnSpPr>
          <p:cNvPr id="39" name="Сполучна лінія: Уступ 129">
            <a:extLst>
              <a:ext uri="{FF2B5EF4-FFF2-40B4-BE49-F238E27FC236}">
                <a16:creationId xmlns:a16="http://schemas.microsoft.com/office/drawing/2014/main" id="{7D0A01CD-5184-4961-A530-1A8637EC56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52218" y="3824496"/>
            <a:ext cx="772932" cy="255920"/>
          </a:xfrm>
          <a:prstGeom prst="bentConnector3">
            <a:avLst>
              <a:gd name="adj1" fmla="val 50000"/>
            </a:avLst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AFE776B5-6758-4428-BDC6-6FFEF52EF1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021306" y="3773430"/>
            <a:ext cx="82310" cy="8231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EC6D66FD-F2FE-46F2-BFA7-DB6AD77F872D}"/>
              </a:ext>
            </a:extLst>
          </p:cNvPr>
          <p:cNvSpPr/>
          <p:nvPr/>
        </p:nvSpPr>
        <p:spPr>
          <a:xfrm>
            <a:off x="3589958" y="5029003"/>
            <a:ext cx="1307980" cy="130798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600" b="1" dirty="0">
                <a:latin typeface="Bahnschrift SemiCondensed" panose="020B0502040204020203" pitchFamily="34" charset="0"/>
              </a:rPr>
              <a:t>8,23%</a:t>
            </a:r>
          </a:p>
        </p:txBody>
      </p:sp>
      <p:sp>
        <p:nvSpPr>
          <p:cNvPr id="42" name="Прямокутник 22">
            <a:extLst>
              <a:ext uri="{FF2B5EF4-FFF2-40B4-BE49-F238E27FC236}">
                <a16:creationId xmlns:a16="http://schemas.microsoft.com/office/drawing/2014/main" id="{C5D24234-2064-4DC6-AD6F-BA5DC75D37FA}"/>
              </a:ext>
            </a:extLst>
          </p:cNvPr>
          <p:cNvSpPr/>
          <p:nvPr/>
        </p:nvSpPr>
        <p:spPr>
          <a:xfrm>
            <a:off x="1263443" y="5642756"/>
            <a:ext cx="2251002" cy="998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10% податку на прибуток підприємств                         </a:t>
            </a:r>
            <a:r>
              <a:rPr lang="uk-UA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171,1 млн. грн</a:t>
            </a:r>
          </a:p>
        </p:txBody>
      </p:sp>
      <p:sp>
        <p:nvSpPr>
          <p:cNvPr id="44" name="Прямокутник 25">
            <a:extLst>
              <a:ext uri="{FF2B5EF4-FFF2-40B4-BE49-F238E27FC236}">
                <a16:creationId xmlns:a16="http://schemas.microsoft.com/office/drawing/2014/main" id="{E0B9EFF6-B2A3-4B8B-90D1-F25B9E500CB6}"/>
              </a:ext>
            </a:extLst>
          </p:cNvPr>
          <p:cNvSpPr/>
          <p:nvPr/>
        </p:nvSpPr>
        <p:spPr>
          <a:xfrm>
            <a:off x="8259097" y="5826828"/>
            <a:ext cx="1835469" cy="72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Інші податки та платежі,                   </a:t>
            </a:r>
            <a:r>
              <a:rPr lang="en-US" b="1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4,9</a:t>
            </a:r>
            <a:r>
              <a:rPr lang="uk-UA" b="1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млн. грн</a:t>
            </a:r>
            <a:endParaRPr lang="uk-UA" kern="1200" dirty="0">
              <a:solidFill>
                <a:srgbClr val="FF0000"/>
              </a:solidFill>
              <a:latin typeface="Bahnschrift SemiCondensed" panose="020B0502040204020203" pitchFamily="34" charset="0"/>
            </a:endParaRPr>
          </a:p>
        </p:txBody>
      </p:sp>
      <p:cxnSp>
        <p:nvCxnSpPr>
          <p:cNvPr id="45" name="Прямая соединительная линия 95">
            <a:extLst>
              <a:ext uri="{FF2B5EF4-FFF2-40B4-BE49-F238E27FC236}">
                <a16:creationId xmlns:a16="http://schemas.microsoft.com/office/drawing/2014/main" id="{49985FDE-37AD-4AEF-87FA-EA10882AD684}"/>
              </a:ext>
            </a:extLst>
          </p:cNvPr>
          <p:cNvCxnSpPr/>
          <p:nvPr/>
        </p:nvCxnSpPr>
        <p:spPr>
          <a:xfrm>
            <a:off x="8937033" y="4120785"/>
            <a:ext cx="529191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BDB866C9-23CF-44EB-AD3C-AEC8C730B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526932" y="4074019"/>
            <a:ext cx="82310" cy="823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/>
          </a:p>
        </p:txBody>
      </p:sp>
      <p:sp>
        <p:nvSpPr>
          <p:cNvPr id="47" name="Прямокутник 22">
            <a:extLst>
              <a:ext uri="{FF2B5EF4-FFF2-40B4-BE49-F238E27FC236}">
                <a16:creationId xmlns:a16="http://schemas.microsoft.com/office/drawing/2014/main" id="{DB8926A5-B903-4B8B-A45D-6A82EF24FA6B}"/>
              </a:ext>
            </a:extLst>
          </p:cNvPr>
          <p:cNvSpPr/>
          <p:nvPr/>
        </p:nvSpPr>
        <p:spPr>
          <a:xfrm>
            <a:off x="144503" y="3181592"/>
            <a:ext cx="2360208" cy="998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rtlCol="0" anchor="ctr" anchorCtr="0">
            <a:noAutofit/>
          </a:bodyPr>
          <a:lstStyle/>
          <a:p>
            <a:pPr marL="0" lvl="0" indent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uk-UA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Рентна плата за використання природних ресурсів                                </a:t>
            </a:r>
            <a:r>
              <a:rPr lang="uk-UA" b="1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35,</a:t>
            </a:r>
            <a:r>
              <a:rPr lang="en-US" b="1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9</a:t>
            </a:r>
            <a:r>
              <a:rPr lang="uk-UA" b="1" dirty="0" smtClean="0">
                <a:solidFill>
                  <a:srgbClr val="FF0000"/>
                </a:solidFill>
                <a:latin typeface="Bahnschrift SemiCondensed" panose="020B0502040204020203" pitchFamily="34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млн. грн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D3D6068C-67AE-450F-BF85-B21234014BB0}"/>
              </a:ext>
            </a:extLst>
          </p:cNvPr>
          <p:cNvSpPr/>
          <p:nvPr/>
        </p:nvSpPr>
        <p:spPr>
          <a:xfrm>
            <a:off x="6925313" y="4995183"/>
            <a:ext cx="900969" cy="900969"/>
          </a:xfrm>
          <a:prstGeom prst="ellipse">
            <a:avLst/>
          </a:prstGeom>
          <a:solidFill>
            <a:srgbClr val="D8D0C7"/>
          </a:solidFill>
          <a:ln>
            <a:solidFill>
              <a:srgbClr val="A7926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50" b="1" dirty="0">
                <a:latin typeface="Bahnschrift SemiCondensed" panose="020B0502040204020203" pitchFamily="34" charset="0"/>
              </a:rPr>
              <a:t>0,24%</a:t>
            </a:r>
          </a:p>
        </p:txBody>
      </p:sp>
      <p:sp>
        <p:nvSpPr>
          <p:cNvPr id="49" name="Заголовок 1">
            <a:extLst>
              <a:ext uri="{FF2B5EF4-FFF2-40B4-BE49-F238E27FC236}">
                <a16:creationId xmlns:a16="http://schemas.microsoft.com/office/drawing/2014/main" id="{E274F104-EFBF-49B7-8C6C-8F9DB60F1D18}"/>
              </a:ext>
            </a:extLst>
          </p:cNvPr>
          <p:cNvSpPr txBox="1">
            <a:spLocks/>
          </p:cNvSpPr>
          <p:nvPr/>
        </p:nvSpPr>
        <p:spPr>
          <a:xfrm>
            <a:off x="6699" y="226946"/>
            <a:ext cx="10467828" cy="3693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>
                <a:ln w="15875">
                  <a:noFill/>
                </a:ln>
                <a:latin typeface="Bookman Old Style" panose="02050604050505020204" pitchFamily="18" charset="0"/>
              </a:rPr>
              <a:t>Структура надходжень доходів загального фонду обласного бюджету</a:t>
            </a:r>
            <a:r>
              <a:rPr lang="ru-RU" b="1">
                <a:ln w="15875">
                  <a:noFill/>
                </a:ln>
                <a:latin typeface="Bookman Old Style" panose="02050604050505020204" pitchFamily="18" charset="0"/>
              </a:rPr>
              <a:t/>
            </a:r>
            <a:br>
              <a:rPr lang="ru-RU" b="1">
                <a:ln w="15875">
                  <a:noFill/>
                </a:ln>
                <a:latin typeface="Bookman Old Style" panose="02050604050505020204" pitchFamily="18" charset="0"/>
              </a:rPr>
            </a:br>
            <a:endParaRPr lang="uk-UA" b="1" dirty="0">
              <a:ln w="15875">
                <a:noFill/>
              </a:ln>
              <a:latin typeface="Bookman Old Style" panose="02050604050505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5B30FDA-DAD8-46BB-B570-AF28E8F91B26}"/>
              </a:ext>
            </a:extLst>
          </p:cNvPr>
          <p:cNvSpPr txBox="1"/>
          <p:nvPr/>
        </p:nvSpPr>
        <p:spPr>
          <a:xfrm>
            <a:off x="10676225" y="714620"/>
            <a:ext cx="1415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 </a:t>
            </a:r>
          </a:p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рік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009773-5D20-4E56-9208-C2032686B553}"/>
              </a:ext>
            </a:extLst>
          </p:cNvPr>
          <p:cNvSpPr txBox="1"/>
          <p:nvPr/>
        </p:nvSpPr>
        <p:spPr>
          <a:xfrm>
            <a:off x="11269953" y="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 SemiConden" panose="020B0502040204020203" pitchFamily="34" charset="0"/>
              </a:rPr>
              <a:t>Слайд 3</a:t>
            </a:r>
          </a:p>
        </p:txBody>
      </p:sp>
    </p:spTree>
    <p:extLst>
      <p:ext uri="{BB962C8B-B14F-4D97-AF65-F5344CB8AC3E}">
        <p14:creationId xmlns:p14="http://schemas.microsoft.com/office/powerpoint/2010/main" val="4624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722BF9-63A5-471C-9535-965BA537A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9D9CE7A-F21D-4997-8FC3-C9F2AE11BE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FA17CDF-E94C-4B81-AF8F-828DC72B51A6}"/>
              </a:ext>
            </a:extLst>
          </p:cNvPr>
          <p:cNvSpPr txBox="1">
            <a:spLocks/>
          </p:cNvSpPr>
          <p:nvPr/>
        </p:nvSpPr>
        <p:spPr>
          <a:xfrm>
            <a:off x="148213" y="206461"/>
            <a:ext cx="11895574" cy="11163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ln w="12700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Доходи загального фонду обласного бюджету </a:t>
            </a:r>
            <a:r>
              <a:rPr lang="uk-UA" sz="4200" b="1" dirty="0">
                <a:ln w="12700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/>
            </a:r>
            <a:br>
              <a:rPr lang="uk-UA" sz="4200" b="1" dirty="0">
                <a:ln w="12700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</a:br>
            <a:r>
              <a:rPr lang="uk-UA" sz="3200" b="1" dirty="0">
                <a:ln w="12700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(без урахування трансфертів)</a:t>
            </a:r>
            <a:endParaRPr lang="uk-UA" b="1" dirty="0">
              <a:ln w="12700"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5ADD2EB8-2EA2-4FC2-92E4-707BC3643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6000248"/>
              </p:ext>
            </p:extLst>
          </p:nvPr>
        </p:nvGraphicFramePr>
        <p:xfrm>
          <a:off x="1235947" y="1806479"/>
          <a:ext cx="9847385" cy="494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Стрелка вправо 8">
            <a:extLst>
              <a:ext uri="{FF2B5EF4-FFF2-40B4-BE49-F238E27FC236}">
                <a16:creationId xmlns:a16="http://schemas.microsoft.com/office/drawing/2014/main" id="{C737866C-132A-4DB4-B3E2-8890DE57DA6F}"/>
              </a:ext>
            </a:extLst>
          </p:cNvPr>
          <p:cNvSpPr/>
          <p:nvPr/>
        </p:nvSpPr>
        <p:spPr>
          <a:xfrm rot="19977557">
            <a:off x="4516952" y="4343367"/>
            <a:ext cx="1049686" cy="541745"/>
          </a:xfrm>
          <a:prstGeom prst="rightArrow">
            <a:avLst>
              <a:gd name="adj1" fmla="val 50000"/>
              <a:gd name="adj2" fmla="val 71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+ 7,0%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4DE8D080-0C0E-435C-B127-A7000E824C70}"/>
              </a:ext>
            </a:extLst>
          </p:cNvPr>
          <p:cNvSpPr/>
          <p:nvPr/>
        </p:nvSpPr>
        <p:spPr>
          <a:xfrm rot="1682109">
            <a:off x="7193223" y="3696326"/>
            <a:ext cx="1272775" cy="541745"/>
          </a:xfrm>
          <a:prstGeom prst="rightArrow">
            <a:avLst>
              <a:gd name="adj1" fmla="val 50000"/>
              <a:gd name="adj2" fmla="val 7171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- 14,97%</a:t>
            </a:r>
          </a:p>
        </p:txBody>
      </p:sp>
      <p:cxnSp>
        <p:nvCxnSpPr>
          <p:cNvPr id="10" name="Прямая со стрелкой 11">
            <a:extLst>
              <a:ext uri="{FF2B5EF4-FFF2-40B4-BE49-F238E27FC236}">
                <a16:creationId xmlns:a16="http://schemas.microsoft.com/office/drawing/2014/main" id="{2A848F28-6E84-45BB-8456-EF5E7F3680D9}"/>
              </a:ext>
            </a:extLst>
          </p:cNvPr>
          <p:cNvCxnSpPr/>
          <p:nvPr/>
        </p:nvCxnSpPr>
        <p:spPr>
          <a:xfrm>
            <a:off x="3873477" y="1692671"/>
            <a:ext cx="5390618" cy="78331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4C0F39-782A-46F1-AE27-F24D263475C6}"/>
              </a:ext>
            </a:extLst>
          </p:cNvPr>
          <p:cNvSpPr txBox="1"/>
          <p:nvPr/>
        </p:nvSpPr>
        <p:spPr>
          <a:xfrm rot="478284">
            <a:off x="5670851" y="1404541"/>
            <a:ext cx="13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-9,0%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009773-5D20-4E56-9208-C2032686B553}"/>
              </a:ext>
            </a:extLst>
          </p:cNvPr>
          <p:cNvSpPr txBox="1"/>
          <p:nvPr/>
        </p:nvSpPr>
        <p:spPr>
          <a:xfrm>
            <a:off x="11269953" y="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 SemiConden" panose="020B0502040204020203" pitchFamily="34" charset="0"/>
              </a:rPr>
              <a:t>Слайд </a:t>
            </a:r>
            <a:r>
              <a:rPr lang="uk-UA" dirty="0" smtClean="0">
                <a:latin typeface="Bahnschrift SemiBold SemiConden" panose="020B0502040204020203" pitchFamily="34" charset="0"/>
              </a:rPr>
              <a:t>4</a:t>
            </a:r>
            <a:endParaRPr lang="uk-UA" dirty="0">
              <a:latin typeface="Bahnschrift SemiBold SemiConden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4813" y="1954584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</p:spTree>
    <p:extLst>
      <p:ext uri="{BB962C8B-B14F-4D97-AF65-F5344CB8AC3E}">
        <p14:creationId xmlns:p14="http://schemas.microsoft.com/office/powerpoint/2010/main" val="22598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1467"/>
            <a:ext cx="10430189" cy="1325563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Податок на доходи фізичних осіб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506299"/>
              </p:ext>
            </p:extLst>
          </p:nvPr>
        </p:nvGraphicFramePr>
        <p:xfrm>
          <a:off x="585939" y="2396513"/>
          <a:ext cx="10684013" cy="42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5804" y="2631961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12" name="Стрелка вправо 11"/>
          <p:cNvSpPr/>
          <p:nvPr/>
        </p:nvSpPr>
        <p:spPr>
          <a:xfrm rot="20080917">
            <a:off x="4469626" y="4652711"/>
            <a:ext cx="981135" cy="445997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300" dirty="0">
                <a:latin typeface="Arial Black" panose="020B0A04020102020204" pitchFamily="34" charset="0"/>
              </a:rPr>
              <a:t>+ </a:t>
            </a:r>
            <a:r>
              <a:rPr lang="en-US" sz="1300" dirty="0" smtClean="0">
                <a:latin typeface="Arial Black" panose="020B0A04020102020204" pitchFamily="34" charset="0"/>
              </a:rPr>
              <a:t>6,3</a:t>
            </a:r>
            <a:r>
              <a:rPr lang="uk-UA" sz="1300" dirty="0" smtClean="0">
                <a:latin typeface="Arial Black" panose="020B0A04020102020204" pitchFamily="34" charset="0"/>
              </a:rPr>
              <a:t> </a:t>
            </a:r>
            <a:r>
              <a:rPr lang="uk-UA" sz="1300" dirty="0">
                <a:latin typeface="Arial Black" panose="020B0A04020102020204" pitchFamily="34" charset="0"/>
              </a:rPr>
              <a:t>%</a:t>
            </a:r>
          </a:p>
        </p:txBody>
      </p:sp>
      <p:sp>
        <p:nvSpPr>
          <p:cNvPr id="13" name="Стрелка вправо 12"/>
          <p:cNvSpPr/>
          <p:nvPr/>
        </p:nvSpPr>
        <p:spPr>
          <a:xfrm rot="973518">
            <a:off x="7130147" y="4444880"/>
            <a:ext cx="1050928" cy="445300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 Black" panose="020B0A04020102020204" pitchFamily="34" charset="0"/>
              </a:rPr>
              <a:t>-</a:t>
            </a:r>
            <a:r>
              <a:rPr lang="en-US" sz="1300" b="1" dirty="0" smtClean="0">
                <a:latin typeface="Arial Black" panose="020B0A04020102020204" pitchFamily="34" charset="0"/>
              </a:rPr>
              <a:t>16,8</a:t>
            </a:r>
            <a:r>
              <a:rPr lang="uk-UA" sz="1300" b="1" dirty="0" smtClean="0">
                <a:latin typeface="Arial Black" panose="020B0A04020102020204" pitchFamily="34" charset="0"/>
              </a:rPr>
              <a:t>%</a:t>
            </a:r>
            <a:endParaRPr lang="uk-UA" sz="1300" b="1" dirty="0">
              <a:latin typeface="Arial Black" panose="020B0A040201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178788" y="2631962"/>
            <a:ext cx="4340994" cy="6279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26512">
            <a:off x="5811481" y="2401484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-</a:t>
            </a:r>
            <a:r>
              <a:rPr lang="uk-UA" sz="2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11,</a:t>
            </a:r>
            <a:r>
              <a:rPr lang="en-US" sz="2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4</a:t>
            </a:r>
            <a:r>
              <a:rPr lang="uk-UA" sz="2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%</a:t>
            </a:r>
            <a:endParaRPr lang="uk-UA" sz="2800" b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0332" y="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 SemiConden" panose="020B0502040204020203" pitchFamily="34" charset="0"/>
              </a:rPr>
              <a:t>Слайд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D509C-2906-432D-BA68-79A97B8DFE73}"/>
              </a:ext>
            </a:extLst>
          </p:cNvPr>
          <p:cNvSpPr txBox="1"/>
          <p:nvPr/>
        </p:nvSpPr>
        <p:spPr>
          <a:xfrm>
            <a:off x="10676225" y="714620"/>
            <a:ext cx="1415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 </a:t>
            </a:r>
          </a:p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рік</a:t>
            </a:r>
          </a:p>
        </p:txBody>
      </p:sp>
    </p:spTree>
    <p:extLst>
      <p:ext uri="{BB962C8B-B14F-4D97-AF65-F5344CB8AC3E}">
        <p14:creationId xmlns:p14="http://schemas.microsoft.com/office/powerpoint/2010/main" val="7883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" y="644770"/>
            <a:ext cx="10515601" cy="1325563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ln w="15875">
                  <a:noFill/>
                </a:ln>
                <a:latin typeface="Bookman Old Style" panose="02050604050505020204" pitchFamily="18" charset="0"/>
              </a:rPr>
              <a:t>10% податку на прибуток підприємств </a:t>
            </a:r>
            <a:r>
              <a:rPr lang="uk-UA" sz="4000" b="1" dirty="0">
                <a:ln w="15875">
                  <a:noFill/>
                </a:ln>
                <a:latin typeface="Bookman Old Style" panose="02050604050505020204" pitchFamily="18" charset="0"/>
              </a:rPr>
              <a:t/>
            </a:r>
            <a:br>
              <a:rPr lang="uk-UA" sz="4000" b="1" dirty="0">
                <a:ln w="15875">
                  <a:noFill/>
                </a:ln>
                <a:latin typeface="Bookman Old Style" panose="02050604050505020204" pitchFamily="18" charset="0"/>
              </a:rPr>
            </a:br>
            <a:r>
              <a:rPr lang="uk-UA" sz="3200" b="1" dirty="0">
                <a:ln w="15875">
                  <a:noFill/>
                </a:ln>
                <a:latin typeface="Bookman Old Style" panose="02050604050505020204" pitchFamily="18" charset="0"/>
              </a:rPr>
              <a:t>(крім податку на прибуток підприємств державної та комунальної власності) </a:t>
            </a:r>
            <a:endParaRPr lang="uk-UA" sz="3400" b="1" dirty="0">
              <a:ln w="15875">
                <a:noFill/>
              </a:ln>
              <a:latin typeface="Bookman Old Style" panose="020506040505050202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176831"/>
              </p:ext>
            </p:extLst>
          </p:nvPr>
        </p:nvGraphicFramePr>
        <p:xfrm>
          <a:off x="838200" y="240589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9276" y="2221226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  <p:sp>
        <p:nvSpPr>
          <p:cNvPr id="9" name="Стрелка вправо 8"/>
          <p:cNvSpPr/>
          <p:nvPr/>
        </p:nvSpPr>
        <p:spPr>
          <a:xfrm rot="20079167">
            <a:off x="4540944" y="4775502"/>
            <a:ext cx="1111618" cy="49088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+ </a:t>
            </a:r>
            <a:r>
              <a:rPr lang="uk-UA" sz="1400" b="1" dirty="0" smtClean="0"/>
              <a:t>1</a:t>
            </a:r>
            <a:r>
              <a:rPr lang="en-US" sz="1400" b="1" dirty="0" smtClean="0"/>
              <a:t>8</a:t>
            </a:r>
            <a:r>
              <a:rPr lang="uk-UA" sz="1400" b="1" dirty="0" smtClean="0"/>
              <a:t>,</a:t>
            </a:r>
            <a:r>
              <a:rPr lang="en-US" sz="1400" b="1" dirty="0" smtClean="0"/>
              <a:t>5</a:t>
            </a:r>
            <a:r>
              <a:rPr lang="uk-UA" sz="1400" b="1" dirty="0" smtClean="0"/>
              <a:t>%</a:t>
            </a:r>
            <a:endParaRPr lang="uk-UA" sz="1400" b="1" dirty="0"/>
          </a:p>
        </p:txBody>
      </p:sp>
      <p:sp>
        <p:nvSpPr>
          <p:cNvPr id="10" name="Стрелка вправо 9"/>
          <p:cNvSpPr/>
          <p:nvPr/>
        </p:nvSpPr>
        <p:spPr>
          <a:xfrm rot="19986267">
            <a:off x="7207717" y="3678469"/>
            <a:ext cx="981777" cy="49088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/>
              <a:t>+ </a:t>
            </a:r>
            <a:r>
              <a:rPr lang="uk-UA" sz="1400" b="1" dirty="0" smtClean="0"/>
              <a:t>6,</a:t>
            </a:r>
            <a:r>
              <a:rPr lang="en-US" sz="1400" b="1" dirty="0" smtClean="0"/>
              <a:t>4</a:t>
            </a:r>
            <a:r>
              <a:rPr lang="uk-UA" sz="1400" b="1" dirty="0" smtClean="0"/>
              <a:t>%</a:t>
            </a:r>
            <a:endParaRPr lang="uk-UA" sz="1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590953" y="2343164"/>
            <a:ext cx="4534166" cy="96608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0901338">
            <a:off x="5133436" y="2305874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+</a:t>
            </a:r>
            <a:r>
              <a:rPr lang="uk-UA" sz="2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26,</a:t>
            </a:r>
            <a:r>
              <a:rPr lang="en-US" sz="2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1</a:t>
            </a:r>
            <a:r>
              <a:rPr lang="uk-UA" sz="28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60332" y="7620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 SemiConden" panose="020B0502040204020203" pitchFamily="34" charset="0"/>
              </a:rPr>
              <a:t>Слайд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08EA5-7F3D-4207-857F-6F1CB3394846}"/>
              </a:ext>
            </a:extLst>
          </p:cNvPr>
          <p:cNvSpPr txBox="1"/>
          <p:nvPr/>
        </p:nvSpPr>
        <p:spPr>
          <a:xfrm>
            <a:off x="10676225" y="714620"/>
            <a:ext cx="1415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 </a:t>
            </a:r>
          </a:p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рік</a:t>
            </a:r>
          </a:p>
        </p:txBody>
      </p:sp>
    </p:spTree>
    <p:extLst>
      <p:ext uri="{BB962C8B-B14F-4D97-AF65-F5344CB8AC3E}">
        <p14:creationId xmlns:p14="http://schemas.microsoft.com/office/powerpoint/2010/main" val="4166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1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uk-UA" sz="2700" b="1" dirty="0">
                <a:ln w="15875">
                  <a:noFill/>
                </a:ln>
                <a:latin typeface="Bookman Old Style" panose="02050604050505020204" pitchFamily="18" charset="0"/>
              </a:rPr>
              <a:t>Плата за ліцензії на право роздрібної торгівлі алкогольними напоями</a:t>
            </a:r>
            <a:r>
              <a:rPr lang="en-US" sz="2700" b="1" dirty="0">
                <a:ln w="15875">
                  <a:noFill/>
                </a:ln>
                <a:latin typeface="Bookman Old Style" panose="02050604050505020204" pitchFamily="18" charset="0"/>
              </a:rPr>
              <a:t>,</a:t>
            </a:r>
            <a:r>
              <a:rPr lang="uk-UA" sz="2700" b="1" dirty="0">
                <a:ln w="15875">
                  <a:noFill/>
                </a:ln>
                <a:latin typeface="Bookman Old Style" panose="02050604050505020204" pitchFamily="18" charset="0"/>
              </a:rPr>
              <a:t>тютюновими виробами</a:t>
            </a:r>
            <a:r>
              <a:rPr lang="en-US" sz="2700" b="1" dirty="0">
                <a:ln w="15875">
                  <a:noFill/>
                </a:ln>
                <a:latin typeface="Bookman Old Style" panose="02050604050505020204" pitchFamily="18" charset="0"/>
              </a:rPr>
              <a:t> </a:t>
            </a:r>
            <a:r>
              <a:rPr lang="uk-UA" sz="2700" b="1" dirty="0">
                <a:ln w="15875">
                  <a:noFill/>
                </a:ln>
                <a:latin typeface="Bookman Old Style" panose="02050604050505020204" pitchFamily="18" charset="0"/>
              </a:rPr>
              <a:t>та рідинами, що використовуються в електронних сигаретах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215460"/>
              </p:ext>
            </p:extLst>
          </p:nvPr>
        </p:nvGraphicFramePr>
        <p:xfrm>
          <a:off x="838200" y="2512088"/>
          <a:ext cx="10305422" cy="4338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6295" y="2952871"/>
            <a:ext cx="110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Млн.грн</a:t>
            </a: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>
          <a:xfrm flipV="1">
            <a:off x="3630349" y="3058015"/>
            <a:ext cx="4227462" cy="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49733" y="2429651"/>
            <a:ext cx="318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на рівні 2023 року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60332" y="6773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 SemiConden" panose="020B0502040204020203" pitchFamily="34" charset="0"/>
              </a:rPr>
              <a:t>Слайд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E0B02-898D-4B5E-A457-78D432DB01E6}"/>
              </a:ext>
            </a:extLst>
          </p:cNvPr>
          <p:cNvSpPr txBox="1"/>
          <p:nvPr/>
        </p:nvSpPr>
        <p:spPr>
          <a:xfrm>
            <a:off x="10676225" y="714620"/>
            <a:ext cx="1415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 </a:t>
            </a:r>
          </a:p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рік</a:t>
            </a:r>
          </a:p>
        </p:txBody>
      </p:sp>
    </p:spTree>
    <p:extLst>
      <p:ext uri="{BB962C8B-B14F-4D97-AF65-F5344CB8AC3E}">
        <p14:creationId xmlns:p14="http://schemas.microsoft.com/office/powerpoint/2010/main" val="37334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09F86-6CB7-4270-B96B-429D97D24A1A}"/>
              </a:ext>
            </a:extLst>
          </p:cNvPr>
          <p:cNvSpPr txBox="1">
            <a:spLocks/>
          </p:cNvSpPr>
          <p:nvPr/>
        </p:nvSpPr>
        <p:spPr>
          <a:xfrm>
            <a:off x="261257" y="674228"/>
            <a:ext cx="10103263" cy="12811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>
                <a:ln w="15875"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Структура доходів спеціального фонду обласного бюджету</a:t>
            </a:r>
            <a:endParaRPr lang="uk-UA" sz="4400" b="1" dirty="0">
              <a:ln w="15875">
                <a:solidFill>
                  <a:schemeClr val="bg1"/>
                </a:solidFill>
              </a:ln>
              <a:latin typeface="Bookman Old Style" panose="02050604050505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8795A-C159-4051-A65B-0071B8B3E4E6}"/>
              </a:ext>
            </a:extLst>
          </p:cNvPr>
          <p:cNvSpPr txBox="1"/>
          <p:nvPr/>
        </p:nvSpPr>
        <p:spPr>
          <a:xfrm>
            <a:off x="10676225" y="714620"/>
            <a:ext cx="14157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2024 </a:t>
            </a:r>
          </a:p>
          <a:p>
            <a:pPr algn="ctr"/>
            <a:r>
              <a:rPr lang="uk-UA" sz="3600" b="1" dirty="0">
                <a:ln>
                  <a:solidFill>
                    <a:schemeClr val="bg1"/>
                  </a:solidFill>
                </a:ln>
                <a:latin typeface="Bookman Old Style" panose="02050604050505020204" pitchFamily="18" charset="0"/>
              </a:rPr>
              <a:t>рік</a:t>
            </a:r>
          </a:p>
        </p:txBody>
      </p:sp>
      <p:graphicFrame>
        <p:nvGraphicFramePr>
          <p:cNvPr id="9" name="Діаграма 8">
            <a:extLst>
              <a:ext uri="{FF2B5EF4-FFF2-40B4-BE49-F238E27FC236}">
                <a16:creationId xmlns:a16="http://schemas.microsoft.com/office/drawing/2014/main" id="{16E5E2AB-7DE8-49D7-9C87-A03FF6E5A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001947"/>
              </p:ext>
            </p:extLst>
          </p:nvPr>
        </p:nvGraphicFramePr>
        <p:xfrm>
          <a:off x="375138" y="2497015"/>
          <a:ext cx="3784880" cy="325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08B4E7-A82D-43AD-9939-74209B970C5C}"/>
              </a:ext>
            </a:extLst>
          </p:cNvPr>
          <p:cNvSpPr txBox="1"/>
          <p:nvPr/>
        </p:nvSpPr>
        <p:spPr>
          <a:xfrm>
            <a:off x="1294516" y="3468822"/>
            <a:ext cx="19359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latin typeface="Franklin Gothic Demi Cond" panose="020B0706030402020204" pitchFamily="34" charset="0"/>
              </a:rPr>
              <a:t>288,64 млн. грн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18DB9ACD-210B-435A-A5DE-28FE604602F2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366198" y="5114809"/>
            <a:ext cx="2909794" cy="2479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EB01637A-F928-45D9-93D7-FBEE3331131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742403" y="3903242"/>
            <a:ext cx="2569966" cy="4047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>
            <a:extLst>
              <a:ext uri="{FF2B5EF4-FFF2-40B4-BE49-F238E27FC236}">
                <a16:creationId xmlns:a16="http://schemas.microsoft.com/office/drawing/2014/main" id="{68A3F4EB-529D-46AF-874B-30E27C1DADC7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3076471" y="2747545"/>
            <a:ext cx="3199521" cy="1728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F2C2E3-38AC-4CA1-BFC4-FD832F21251E}"/>
              </a:ext>
            </a:extLst>
          </p:cNvPr>
          <p:cNvSpPr/>
          <p:nvPr/>
        </p:nvSpPr>
        <p:spPr>
          <a:xfrm>
            <a:off x="6795194" y="2447894"/>
            <a:ext cx="5021668" cy="65377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8593DBFB-5B1C-4CCF-8A4B-215EAD9243B9}"/>
              </a:ext>
            </a:extLst>
          </p:cNvPr>
          <p:cNvSpPr/>
          <p:nvPr/>
        </p:nvSpPr>
        <p:spPr>
          <a:xfrm>
            <a:off x="6795194" y="3696464"/>
            <a:ext cx="4992874" cy="65377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4EBEA25C-5432-47F6-85AB-7BB7176E918B}"/>
              </a:ext>
            </a:extLst>
          </p:cNvPr>
          <p:cNvSpPr/>
          <p:nvPr/>
        </p:nvSpPr>
        <p:spPr>
          <a:xfrm>
            <a:off x="6795194" y="5035824"/>
            <a:ext cx="4915930" cy="65377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4437E20-B2E5-45DD-8972-EB21D0AD919D}"/>
              </a:ext>
            </a:extLst>
          </p:cNvPr>
          <p:cNvSpPr/>
          <p:nvPr/>
        </p:nvSpPr>
        <p:spPr>
          <a:xfrm>
            <a:off x="6275992" y="2291179"/>
            <a:ext cx="912731" cy="91273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7A4553F-C0C4-486A-A714-8A0C08D94389}"/>
              </a:ext>
            </a:extLst>
          </p:cNvPr>
          <p:cNvSpPr/>
          <p:nvPr/>
        </p:nvSpPr>
        <p:spPr>
          <a:xfrm>
            <a:off x="6275992" y="3539749"/>
            <a:ext cx="912731" cy="91273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E3CC20F1-6255-4014-921D-E856DDE84B96}"/>
              </a:ext>
            </a:extLst>
          </p:cNvPr>
          <p:cNvSpPr/>
          <p:nvPr/>
        </p:nvSpPr>
        <p:spPr>
          <a:xfrm>
            <a:off x="6275992" y="4906344"/>
            <a:ext cx="912731" cy="9127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Графіка 24" descr="Відкрита долоня з рослиною">
            <a:extLst>
              <a:ext uri="{FF2B5EF4-FFF2-40B4-BE49-F238E27FC236}">
                <a16:creationId xmlns:a16="http://schemas.microsoft.com/office/drawing/2014/main" id="{8D726E16-0825-4EFC-A3C9-F68D84EE2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2369" y="3523730"/>
            <a:ext cx="839976" cy="839976"/>
          </a:xfrm>
          <a:prstGeom prst="rect">
            <a:avLst/>
          </a:prstGeom>
        </p:spPr>
      </p:pic>
      <p:pic>
        <p:nvPicPr>
          <p:cNvPr id="27" name="Графіка 26" descr="Будівля">
            <a:extLst>
              <a:ext uri="{FF2B5EF4-FFF2-40B4-BE49-F238E27FC236}">
                <a16:creationId xmlns:a16="http://schemas.microsoft.com/office/drawing/2014/main" id="{422F6388-30A8-47A0-ABB5-C09C19267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1598" y="2411537"/>
            <a:ext cx="661516" cy="661516"/>
          </a:xfrm>
          <a:prstGeom prst="rect">
            <a:avLst/>
          </a:prstGeom>
        </p:spPr>
      </p:pic>
      <p:pic>
        <p:nvPicPr>
          <p:cNvPr id="29" name="Графіка 28" descr="Монети">
            <a:extLst>
              <a:ext uri="{FF2B5EF4-FFF2-40B4-BE49-F238E27FC236}">
                <a16:creationId xmlns:a16="http://schemas.microsoft.com/office/drawing/2014/main" id="{D8358F2B-9ABD-46FA-90BE-7FFE1D6758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56984" y="4987336"/>
            <a:ext cx="750746" cy="7507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079A648-0284-4799-88EB-F5ABB961266D}"/>
              </a:ext>
            </a:extLst>
          </p:cNvPr>
          <p:cNvSpPr txBox="1"/>
          <p:nvPr/>
        </p:nvSpPr>
        <p:spPr>
          <a:xfrm>
            <a:off x="7144609" y="2455333"/>
            <a:ext cx="2488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Власні надходження </a:t>
            </a:r>
          </a:p>
          <a:p>
            <a:r>
              <a:rPr lang="uk-UA" dirty="0">
                <a:latin typeface="Bahnschrift SemiBold" panose="020B0502040204020203" pitchFamily="34" charset="0"/>
              </a:rPr>
              <a:t>бюджетних установ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AED24C-6D63-4F00-89A4-51943C1A89EE}"/>
              </a:ext>
            </a:extLst>
          </p:cNvPr>
          <p:cNvSpPr txBox="1"/>
          <p:nvPr/>
        </p:nvSpPr>
        <p:spPr>
          <a:xfrm>
            <a:off x="9564382" y="2497015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238,33 млн. грн</a:t>
            </a:r>
          </a:p>
          <a:p>
            <a:pPr algn="ctr"/>
            <a:r>
              <a:rPr lang="uk-UA" b="1" dirty="0">
                <a:latin typeface="Arial Black" panose="020B0A04020102020204" pitchFamily="34" charset="0"/>
              </a:rPr>
              <a:t>82,6%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845323-F732-499D-8F1C-1D0027C76E3F}"/>
              </a:ext>
            </a:extLst>
          </p:cNvPr>
          <p:cNvSpPr txBox="1"/>
          <p:nvPr/>
        </p:nvSpPr>
        <p:spPr>
          <a:xfrm>
            <a:off x="7144609" y="3820480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Екологічний податок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F6730E-3149-41DF-865F-4512608E58E7}"/>
              </a:ext>
            </a:extLst>
          </p:cNvPr>
          <p:cNvSpPr txBox="1"/>
          <p:nvPr/>
        </p:nvSpPr>
        <p:spPr>
          <a:xfrm>
            <a:off x="9641326" y="3710639"/>
            <a:ext cx="2069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49,00 млн. грн</a:t>
            </a:r>
          </a:p>
          <a:p>
            <a:pPr algn="ctr"/>
            <a:r>
              <a:rPr lang="uk-UA" b="1" dirty="0">
                <a:latin typeface="Arial Black" panose="020B0A04020102020204" pitchFamily="34" charset="0"/>
              </a:rPr>
              <a:t>17,0%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DC1AAD-8CE1-4E75-877A-4D55F1A0DA61}"/>
              </a:ext>
            </a:extLst>
          </p:cNvPr>
          <p:cNvSpPr txBox="1"/>
          <p:nvPr/>
        </p:nvSpPr>
        <p:spPr>
          <a:xfrm>
            <a:off x="7152345" y="5159840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Інші податки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8B1836-005C-4821-A018-95518570D812}"/>
              </a:ext>
            </a:extLst>
          </p:cNvPr>
          <p:cNvSpPr txBox="1"/>
          <p:nvPr/>
        </p:nvSpPr>
        <p:spPr>
          <a:xfrm>
            <a:off x="9718270" y="5070436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1,31 млн. грн</a:t>
            </a:r>
          </a:p>
          <a:p>
            <a:pPr algn="ctr"/>
            <a:r>
              <a:rPr lang="uk-UA" b="1" dirty="0">
                <a:latin typeface="Arial Black" panose="020B0A04020102020204" pitchFamily="34" charset="0"/>
              </a:rPr>
              <a:t>0,4%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60332" y="8226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 SemiConden" panose="020B0502040204020203" pitchFamily="34" charset="0"/>
              </a:rPr>
              <a:t>Слайд </a:t>
            </a:r>
            <a:r>
              <a:rPr lang="uk-UA" dirty="0" smtClean="0">
                <a:latin typeface="Bahnschrift SemiBold SemiConden" panose="020B0502040204020203" pitchFamily="34" charset="0"/>
              </a:rPr>
              <a:t>8</a:t>
            </a:r>
            <a:endParaRPr lang="uk-UA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ін">
  <a:themeElements>
    <a:clrScheme name="Оранже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Берлі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і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TM04033917[[fn=Берлін]]</Template>
  <TotalTime>3264</TotalTime>
  <Words>1123</Words>
  <Application>Microsoft Office PowerPoint</Application>
  <PresentationFormat>Широкоэкранный</PresentationFormat>
  <Paragraphs>383</Paragraphs>
  <Slides>21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Arial</vt:lpstr>
      <vt:lpstr>Arial Black</vt:lpstr>
      <vt:lpstr>Bahnschrift</vt:lpstr>
      <vt:lpstr>Bahnschrift SemiBold</vt:lpstr>
      <vt:lpstr>Bahnschrift SemiBold SemiConden</vt:lpstr>
      <vt:lpstr>Bahnschrift SemiCondensed</vt:lpstr>
      <vt:lpstr>Bookman Old Style</vt:lpstr>
      <vt:lpstr>Calibri</vt:lpstr>
      <vt:lpstr>Franklin Gothic Demi Cond</vt:lpstr>
      <vt:lpstr>Times New Roman</vt:lpstr>
      <vt:lpstr>Trebuchet MS</vt:lpstr>
      <vt:lpstr>Берлін</vt:lpstr>
      <vt:lpstr>ОБЛАСНИЙ БЮДЖЕТ</vt:lpstr>
      <vt:lpstr>Передумови формування місцевих бюджетів</vt:lpstr>
      <vt:lpstr>Динаміка доходів обласного бюджету</vt:lpstr>
      <vt:lpstr>Презентация PowerPoint</vt:lpstr>
      <vt:lpstr>Презентация PowerPoint</vt:lpstr>
      <vt:lpstr>Податок на доходи фізичних осіб</vt:lpstr>
      <vt:lpstr>10% податку на прибуток підприємств  (крім податку на прибуток підприємств державної та комунальної власності) </vt:lpstr>
      <vt:lpstr>Плата за ліцензії на право роздрібної торгівлі алкогольними напоями,тютюновими виробами та рідинами, що використовуються в електронних сигаретах</vt:lpstr>
      <vt:lpstr>Презентация PowerPoint</vt:lpstr>
      <vt:lpstr>Трансферти до обласного бюджету  </vt:lpstr>
      <vt:lpstr>Видатки за галузевою структурою у проєкті </vt:lpstr>
      <vt:lpstr>Видатки за економічною  структурою у проєкті</vt:lpstr>
      <vt:lpstr>Видатки за головними розпорядниками  коштів обласного бюджету</vt:lpstr>
      <vt:lpstr>ОБСЯГ ВИДАТКІВ НА УТРИМАННЯ ТА РОЗВИТОК АВТОМОБІЛЬНИХ ДОРІГ ТА ДОРОЖНЬОЇ ІНФРАСТРУКТУРИ ЗА РАХУНОК СУБВЕНЦІЇ З ДЕРЖАВНОГО БЮДЖЕТУ</vt:lpstr>
      <vt:lpstr>ДИНАМІКА ЗМІНИ МІНІМАЛЬНОЇ ЗАРОБІТНОЇ ПЛАТИ, ПОСАДОВОГО ОКЛАДУ ПРАЦІВНИКА ПЕРШОГО ТАРИФНОГО РОЗРЯДУ ЗА ЄТС ТА ПРОЖИТКОВОГО МІНІМУМУ </vt:lpstr>
      <vt:lpstr>ДИНАМІКА ЗМІНИ ВИДАТКІВ ОБЛАСНОГО БЮДЖЕТУ НА ОПЛАТУ ПРАЦІ З НАРАХУВАННЯМИ В ЗАКЛАДАХ СОЦІАЛЬНО-КУЛЬТУРНОЇ СФЕРИ </vt:lpstr>
      <vt:lpstr>ОБСЯГ ВИДАТКІВ ЗАГАЛЬНОГО ФОНДУ ОБЛАСНОГО БЮДЖЕТУ, ПЕРЕДБАЧЕНИХ ГОЛОВНОМУ РОЗПОРЯДНИКУ КОШТІВ - ДЕПАРТАМЕНТУ ГУМАНІТАРНОЇ ПОЛІТИКИ ОВА  </vt:lpstr>
      <vt:lpstr>ОБСЯГ ВИДАТКІВ ЗАГАЛЬНОГО ФОНДУ ОБЛАСНОГО БЮДЖЕТУ, ПЕРЕДБАЧЕНИХ ГОЛОВНОМУ РОЗПОРЯДНИКУ КОШТІВ - ДЕПАРТАМЕНТУ ОХОРОНИ ЗДОРОВ'Я ТА РЕАБІЛІТАЦІЇ ОВА  </vt:lpstr>
      <vt:lpstr>ОБСЯГ ВИДАТКІВ ЗАГАЛЬНОГО ФОНДУ ОБЛАСНОГО БЮДЖЕТУ, ПЕРЕДБАЧЕНИХ ГОЛОВНОМУ РОЗПОРЯДНИКУ КОШТІВ - ДЕПАРТАМЕНТУ СОЦІАЛЬНОЇ ТА МОЛОДІЖНОЇ ПОЛІТИКИ ОВА  </vt:lpstr>
      <vt:lpstr>ОБСЯГ ВИДАТКІВ ЗАГАЛЬНОГО ФОНДУ ОБЛАСНОГО БЮДЖЕТУ, ПЕРЕДБАЧЕНИХ ГОЛОВНОМУ РОЗПОРЯДНИКУ КОШТІВ – СЛУЖБІ У СПРАВАХ ДІТЕЙ ОВА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ОБЛАСНИЙ БЮДЖЕТ</dc:title>
  <dc:creator>Бугова Альона Михайлівна</dc:creator>
  <cp:lastModifiedBy>Борачук Валентин  Валентинович</cp:lastModifiedBy>
  <cp:revision>234</cp:revision>
  <cp:lastPrinted>2023-12-04T12:39:37Z</cp:lastPrinted>
  <dcterms:created xsi:type="dcterms:W3CDTF">2022-11-24T11:46:13Z</dcterms:created>
  <dcterms:modified xsi:type="dcterms:W3CDTF">2023-12-11T07:51:48Z</dcterms:modified>
</cp:coreProperties>
</file>